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2" r:id="rId4"/>
    <p:sldId id="284" r:id="rId5"/>
    <p:sldId id="267" r:id="rId6"/>
    <p:sldId id="268" r:id="rId7"/>
    <p:sldId id="270" r:id="rId8"/>
    <p:sldId id="271" r:id="rId9"/>
    <p:sldId id="259" r:id="rId10"/>
    <p:sldId id="260" r:id="rId11"/>
    <p:sldId id="263" r:id="rId12"/>
    <p:sldId id="264" r:id="rId13"/>
    <p:sldId id="265" r:id="rId14"/>
    <p:sldId id="285" r:id="rId15"/>
    <p:sldId id="273" r:id="rId16"/>
    <p:sldId id="275" r:id="rId17"/>
    <p:sldId id="276" r:id="rId18"/>
    <p:sldId id="277" r:id="rId19"/>
    <p:sldId id="278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A6B3E-784B-4724-8FF9-971BCF635972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6BFD9C-684C-4FF6-A540-26573AB1E54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2255956" y="5"/>
          <a:ext cx="1461158" cy="975386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ru-RU" sz="1200" b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Первичное знакомство, беседа, анкетирование</a:t>
          </a:r>
          <a:endParaRPr lang="ru-RU" sz="120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395C500-F7BA-40C0-9F95-74B39A3E611F}" cxnId="{267927B6-66D1-400E-8765-476126BC33FC}" type="parTrans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>
        <a:xfrm rot="16135033">
          <a:off x="2625398" y="1352812"/>
          <a:ext cx="7549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4976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D991BC85-7733-4BF0-9805-F91163C826A2}" cxnId="{267927B6-66D1-400E-8765-476126BC33FC}" type="sibTrans">
      <dgm:prSet/>
      <dgm:spPr/>
      <dgm:t>
        <a:bodyPr/>
        <a:lstStyle/>
        <a:p>
          <a:endParaRPr lang="ru-RU"/>
        </a:p>
      </dgm:t>
    </dgm:pt>
    <dgm:pt modelId="{4DB4FEEC-70B0-497C-AC74-D2DE77C885B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054402" y="626238"/>
          <a:ext cx="1739972" cy="975386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ru-RU" sz="1200" b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индивидуальных бесед с родителями об особенностях развития их ребёнка</a:t>
          </a:r>
          <a:endParaRPr lang="ru-RU" sz="120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1A29FA9-6E33-42A8-AB5C-1D96A348BCAF}" cxnId="{92D71370-E9C4-4939-BE6A-988E9EBA54F8}" type="parTrans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>
        <a:xfrm rot="19483814">
          <a:off x="3762978" y="1751619"/>
          <a:ext cx="5195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9526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AD04BF81-0566-42C9-B309-216A21738581}" cxnId="{92D71370-E9C4-4939-BE6A-988E9EBA54F8}" type="sibTrans">
      <dgm:prSet/>
      <dgm:spPr/>
      <dgm:t>
        <a:bodyPr/>
        <a:lstStyle/>
        <a:p>
          <a:endParaRPr lang="ru-RU"/>
        </a:p>
      </dgm:t>
    </dgm:pt>
    <dgm:pt modelId="{A46E7A56-DCFF-4E99-8394-17ACDA399A7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3219256" y="3751983"/>
          <a:ext cx="1524880" cy="975386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ru-RU" sz="1200" b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совместных мероприятий</a:t>
          </a:r>
          <a:endParaRPr lang="ru-RU" sz="120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E847C7C-D5E6-4EDD-90E7-EF74D6D2D324}" cxnId="{108F8670-C335-4789-BDD8-8AD25433ED4C}" type="parTrans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>
        <a:xfrm rot="3704010">
          <a:off x="3246028" y="3469008"/>
          <a:ext cx="6425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2573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6F1BBCEE-1642-42B2-B504-97EE9290D6D6}" cxnId="{108F8670-C335-4789-BDD8-8AD25433ED4C}" type="sibTrans">
      <dgm:prSet/>
      <dgm:spPr/>
      <dgm:t>
        <a:bodyPr/>
        <a:lstStyle/>
        <a:p>
          <a:endParaRPr lang="ru-RU"/>
        </a:p>
      </dgm:t>
    </dgm:pt>
    <dgm:pt modelId="{E7EE13BB-1CC8-460D-9100-3D2D4F3D288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1280438" y="3771040"/>
          <a:ext cx="1533200" cy="975386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ru-RU" sz="1200" b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Наглядная информация для родителей</a:t>
          </a:r>
          <a:endParaRPr lang="ru-RU" sz="120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0A16789-7E3B-468A-8034-B7C9085C703C}" cxnId="{EFBF1664-6946-473D-A399-849FC962F9EA}" type="parTrans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>
        <a:xfrm rot="7108662">
          <a:off x="2137490" y="3478537"/>
          <a:ext cx="6655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5534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E6366961-E69C-4CF0-8940-1D410973604C}" cxnId="{EFBF1664-6946-473D-A399-849FC962F9EA}" type="sibTrans">
      <dgm:prSet/>
      <dgm:spPr/>
      <dgm:t>
        <a:bodyPr/>
        <a:lstStyle/>
        <a:p>
          <a:endParaRPr lang="ru-RU"/>
        </a:p>
      </dgm:t>
    </dgm:pt>
    <dgm:pt modelId="{C3BC8BE0-0BC1-4725-8922-DA726C86D89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2236895" y="1730233"/>
          <a:ext cx="1573764" cy="1455801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Взаимодействия ДОУ с семьями воспитанников</a:t>
          </a:r>
          <a:endParaRPr lang="ru-RU" sz="14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32F1C74-2C4D-4ACC-BF10-650D4BB2B91C}" cxnId="{F523A9DE-CD63-48BA-91CD-A3035C68B32C}" type="sibTrans">
      <dgm:prSet/>
      <dgm:spPr/>
      <dgm:t>
        <a:bodyPr/>
        <a:lstStyle/>
        <a:p>
          <a:endParaRPr lang="ru-RU"/>
        </a:p>
      </dgm:t>
    </dgm:pt>
    <dgm:pt modelId="{AA98F9C2-CA30-4E80-9B2A-B10D399EB0CE}" cxnId="{F523A9DE-CD63-48BA-91CD-A3035C68B32C}" type="parTrans">
      <dgm:prSet/>
      <dgm:spPr/>
      <dgm:t>
        <a:bodyPr/>
        <a:lstStyle/>
        <a:p>
          <a:endParaRPr lang="ru-RU"/>
        </a:p>
      </dgm:t>
    </dgm:pt>
    <dgm:pt modelId="{2DE803CD-8687-44A7-BE38-3B05B7E2D07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286001" y="2413679"/>
          <a:ext cx="1364312" cy="1049759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ru-RU" sz="1200" b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Групповые консультации</a:t>
          </a:r>
          <a:endParaRPr lang="ru-RU" sz="120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E936680-E6AC-42D8-89B0-A0D73BA3BD5B}" cxnId="{0F604E29-27C8-4331-90EC-2EFA50C60292}" type="parTrans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>
        <a:xfrm rot="10010720">
          <a:off x="1642410" y="2710584"/>
          <a:ext cx="6023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2387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3BBC59B1-BE3A-454F-9A92-5A709C2B782F}" cxnId="{0F604E29-27C8-4331-90EC-2EFA50C60292}" type="sibTrans">
      <dgm:prSet/>
      <dgm:spPr/>
      <dgm:t>
        <a:bodyPr/>
        <a:lstStyle/>
        <a:p>
          <a:endParaRPr lang="ru-RU"/>
        </a:p>
      </dgm:t>
    </dgm:pt>
    <dgm:pt modelId="{2CAEA7D7-073B-4318-A1CF-B270718716B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319643" y="2355621"/>
          <a:ext cx="1390891" cy="975386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ru-RU" sz="1200" b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Родительские собрания</a:t>
          </a:r>
        </a:p>
      </dgm:t>
    </dgm:pt>
    <dgm:pt modelId="{2A83E503-E1A8-4BC6-AF7E-D9A5D2B62F6A}" cxnId="{6B64034B-A421-4D20-BB36-F63609D07DA5}" type="parTrans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>
        <a:xfrm rot="656854">
          <a:off x="3805942" y="2659567"/>
          <a:ext cx="5184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8418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FC1A716B-6B74-4DA7-87DA-078AB017FD08}" cxnId="{6B64034B-A421-4D20-BB36-F63609D07DA5}" type="sibTrans">
      <dgm:prSet/>
      <dgm:spPr/>
      <dgm:t>
        <a:bodyPr/>
        <a:lstStyle/>
        <a:p>
          <a:endParaRPr lang="ru-RU"/>
        </a:p>
      </dgm:t>
    </dgm:pt>
    <dgm:pt modelId="{7B17ACDE-F342-4061-9629-6113557F606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397606" y="553381"/>
          <a:ext cx="1325472" cy="1463811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ru-RU" sz="1200" b="1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рекламной кампании Дни открытых дверей</a:t>
          </a:r>
          <a:endParaRPr lang="ru-RU" sz="120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44325D6-A14B-4E0C-8DF5-A632525F1199}" cxnId="{074ADE67-E1F6-4B8B-B54C-0352492FD83F}" type="parTrans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>
        <a:xfrm rot="12651106">
          <a:off x="1680734" y="1834631"/>
          <a:ext cx="5985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8506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/>
        </a:p>
      </dgm:t>
    </dgm:pt>
    <dgm:pt modelId="{A57A3876-558C-4B08-89FC-EEDB32A75D85}" cxnId="{074ADE67-E1F6-4B8B-B54C-0352492FD83F}" type="sibTrans">
      <dgm:prSet/>
      <dgm:spPr/>
      <dgm:t>
        <a:bodyPr/>
        <a:lstStyle/>
        <a:p>
          <a:endParaRPr lang="ru-RU"/>
        </a:p>
      </dgm:t>
    </dgm:pt>
    <dgm:pt modelId="{48286904-9C6D-4E28-B5EC-6264FBEB92AF}">
      <dgm:prSet/>
      <dgm:spPr/>
      <dgm:t>
        <a:bodyPr/>
        <a:lstStyle/>
        <a:p>
          <a:endParaRPr lang="ru-RU"/>
        </a:p>
      </dgm:t>
    </dgm:pt>
    <dgm:pt modelId="{6F7FC9D3-4472-4306-9540-A59264302BDC}" cxnId="{94588AD0-7C16-401E-B3D7-F2E51058E397}" type="sibTrans">
      <dgm:prSet/>
      <dgm:spPr/>
      <dgm:t>
        <a:bodyPr/>
        <a:lstStyle/>
        <a:p>
          <a:endParaRPr lang="ru-RU"/>
        </a:p>
      </dgm:t>
    </dgm:pt>
    <dgm:pt modelId="{6638692B-95D8-41EF-ADD7-ECEFDBA66A78}" cxnId="{94588AD0-7C16-401E-B3D7-F2E51058E397}" type="parTrans">
      <dgm:prSet/>
      <dgm:spPr/>
      <dgm:t>
        <a:bodyPr/>
        <a:lstStyle/>
        <a:p>
          <a:endParaRPr lang="ru-RU"/>
        </a:p>
      </dgm:t>
    </dgm:pt>
    <dgm:pt modelId="{3353E96B-CC5F-4685-9FCD-6D6BC84A636B}" type="pres">
      <dgm:prSet presAssocID="{141A6B3E-784B-4724-8FF9-971BCF63597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BBAF350-943C-458A-A108-2051C74F9336}" type="pres">
      <dgm:prSet presAssocID="{C3BC8BE0-0BC1-4725-8922-DA726C86D899}" presName="singleCycle" presStyleCnt="0"/>
      <dgm:spPr/>
    </dgm:pt>
    <dgm:pt modelId="{11DC8965-60C4-45D9-B30A-4F0511D8F966}" type="pres">
      <dgm:prSet presAssocID="{C3BC8BE0-0BC1-4725-8922-DA726C86D899}" presName="singleCenter" presStyleLbl="node1" presStyleIdx="0" presStyleCnt="8" custScaleX="125466" custScaleY="96161" custLinFactNeighborX="3351" custLinFactNeighborY="-167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01430EF5-32EA-4879-9A13-D38C7773507F}" type="pres">
      <dgm:prSet presAssocID="{F395C500-F7BA-40C0-9F95-74B39A3E611F}" presName="Name56" presStyleLbl="parChTrans1D2" presStyleIdx="0" presStyleCnt="7"/>
      <dgm:spPr/>
      <dgm:t>
        <a:bodyPr/>
        <a:lstStyle/>
        <a:p>
          <a:endParaRPr lang="ru-RU"/>
        </a:p>
      </dgm:t>
    </dgm:pt>
    <dgm:pt modelId="{124CBA20-FAAC-4A21-86F0-148B531F3F74}" type="pres">
      <dgm:prSet presAssocID="{076BFD9C-684C-4FF6-A540-26573AB1E54C}" presName="text0" presStyleLbl="node1" presStyleIdx="1" presStyleCnt="8" custScaleX="149803" custRadScaleRad="102583" custRadScaleInc="1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2CF03-1970-4292-A807-E3E71D6A657F}" type="pres">
      <dgm:prSet presAssocID="{01A29FA9-6E33-42A8-AB5C-1D96A348BCAF}" presName="Name56" presStyleLbl="parChTrans1D2" presStyleIdx="1" presStyleCnt="7"/>
      <dgm:spPr/>
      <dgm:t>
        <a:bodyPr/>
        <a:lstStyle/>
        <a:p>
          <a:endParaRPr lang="ru-RU"/>
        </a:p>
      </dgm:t>
    </dgm:pt>
    <dgm:pt modelId="{1DDD388A-524B-4951-AC56-0B60938D7D43}" type="pres">
      <dgm:prSet presAssocID="{4DB4FEEC-70B0-497C-AC74-D2DE77C885B4}" presName="text0" presStyleLbl="node1" presStyleIdx="2" presStyleCnt="8" custScaleX="178388" custRadScaleRad="127361" custRadScaleInc="18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DD4CB-2025-42C8-992D-6583AFAD5ECB}" type="pres">
      <dgm:prSet presAssocID="{2A83E503-E1A8-4BC6-AF7E-D9A5D2B62F6A}" presName="Name56" presStyleLbl="parChTrans1D2" presStyleIdx="2" presStyleCnt="7"/>
      <dgm:spPr/>
      <dgm:t>
        <a:bodyPr/>
        <a:lstStyle/>
        <a:p>
          <a:endParaRPr lang="ru-RU"/>
        </a:p>
      </dgm:t>
    </dgm:pt>
    <dgm:pt modelId="{1D02D9CE-59EF-4893-82E8-7CD79997F5FF}" type="pres">
      <dgm:prSet presAssocID="{2CAEA7D7-073B-4318-A1CF-B270718716B4}" presName="text0" presStyleLbl="node1" presStyleIdx="3" presStyleCnt="8" custScaleX="142599" custRadScaleRad="108064" custRadScaleInc="-16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68363-7030-49B5-BB99-3CA05A3FE89B}" type="pres">
      <dgm:prSet presAssocID="{2E847C7C-D5E6-4EDD-90E7-EF74D6D2D324}" presName="Name56" presStyleLbl="parChTrans1D2" presStyleIdx="3" presStyleCnt="7"/>
      <dgm:spPr/>
      <dgm:t>
        <a:bodyPr/>
        <a:lstStyle/>
        <a:p>
          <a:endParaRPr lang="ru-RU"/>
        </a:p>
      </dgm:t>
    </dgm:pt>
    <dgm:pt modelId="{28F6AA51-F4CA-4960-9E36-C2B1C3307030}" type="pres">
      <dgm:prSet presAssocID="{A46E7A56-DCFF-4E99-8394-17ACDA399A7B}" presName="text0" presStyleLbl="node1" presStyleIdx="4" presStyleCnt="8" custScaleX="156336" custRadScaleRad="102245" custRadScaleInc="-2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AADE0-EB51-4149-845C-9EF1580139FF}" type="pres">
      <dgm:prSet presAssocID="{80A16789-7E3B-468A-8034-B7C9085C703C}" presName="Name56" presStyleLbl="parChTrans1D2" presStyleIdx="4" presStyleCnt="7"/>
      <dgm:spPr/>
      <dgm:t>
        <a:bodyPr/>
        <a:lstStyle/>
        <a:p>
          <a:endParaRPr lang="ru-RU"/>
        </a:p>
      </dgm:t>
    </dgm:pt>
    <dgm:pt modelId="{4479DA2D-34B5-4AA9-9B26-8738844CFD6D}" type="pres">
      <dgm:prSet presAssocID="{E7EE13BB-1CC8-460D-9100-3D2D4F3D2888}" presName="text0" presStyleLbl="node1" presStyleIdx="5" presStyleCnt="8" custScaleX="157189" custRadScaleRad="96995" custRadScaleInc="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E9F51-E9E2-4654-BE52-B1AA1131DAE2}" type="pres">
      <dgm:prSet presAssocID="{5E936680-E6AC-42D8-89B0-A0D73BA3BD5B}" presName="Name56" presStyleLbl="parChTrans1D2" presStyleIdx="5" presStyleCnt="7"/>
      <dgm:spPr/>
      <dgm:t>
        <a:bodyPr/>
        <a:lstStyle/>
        <a:p>
          <a:endParaRPr lang="ru-RU"/>
        </a:p>
      </dgm:t>
    </dgm:pt>
    <dgm:pt modelId="{DBB5F19D-79C0-429E-9DAB-A8EECE146511}" type="pres">
      <dgm:prSet presAssocID="{2DE803CD-8687-44A7-BE38-3B05B7E2D070}" presName="text0" presStyleLbl="node1" presStyleIdx="6" presStyleCnt="8" custScaleX="139874" custScaleY="107625" custRadScaleRad="98915" custRadScaleInc="2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AEA5F-07D9-4368-8615-23FB8B87F9B6}" type="pres">
      <dgm:prSet presAssocID="{444325D6-A14B-4E0C-8DF5-A632525F1199}" presName="Name56" presStyleLbl="parChTrans1D2" presStyleIdx="6" presStyleCnt="7"/>
      <dgm:spPr/>
      <dgm:t>
        <a:bodyPr/>
        <a:lstStyle/>
        <a:p>
          <a:endParaRPr lang="ru-RU"/>
        </a:p>
      </dgm:t>
    </dgm:pt>
    <dgm:pt modelId="{8579CE0C-3B15-49D1-B61F-76420A485598}" type="pres">
      <dgm:prSet presAssocID="{7B17ACDE-F342-4061-9629-6113557F6060}" presName="text0" presStyleLbl="node1" presStyleIdx="7" presStyleCnt="8" custScaleX="135892" custScaleY="150075" custRadScaleRad="111189" custRadScaleInc="-17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64034B-A421-4D20-BB36-F63609D07DA5}" srcId="{C3BC8BE0-0BC1-4725-8922-DA726C86D899}" destId="{2CAEA7D7-073B-4318-A1CF-B270718716B4}" srcOrd="2" destOrd="0" parTransId="{2A83E503-E1A8-4BC6-AF7E-D9A5D2B62F6A}" sibTransId="{FC1A716B-6B74-4DA7-87DA-078AB017FD08}"/>
    <dgm:cxn modelId="{2874A73E-714F-4753-AF94-2DB57FE6E7AA}" type="presOf" srcId="{5E936680-E6AC-42D8-89B0-A0D73BA3BD5B}" destId="{801E9F51-E9E2-4654-BE52-B1AA1131DAE2}" srcOrd="0" destOrd="0" presId="urn:microsoft.com/office/officeart/2008/layout/RadialCluster"/>
    <dgm:cxn modelId="{76CE531E-7052-4C8F-9ED5-2DF4C9EEFEF5}" type="presOf" srcId="{F395C500-F7BA-40C0-9F95-74B39A3E611F}" destId="{01430EF5-32EA-4879-9A13-D38C7773507F}" srcOrd="0" destOrd="0" presId="urn:microsoft.com/office/officeart/2008/layout/RadialCluster"/>
    <dgm:cxn modelId="{94588AD0-7C16-401E-B3D7-F2E51058E397}" srcId="{141A6B3E-784B-4724-8FF9-971BCF635972}" destId="{48286904-9C6D-4E28-B5EC-6264FBEB92AF}" srcOrd="1" destOrd="0" parTransId="{6638692B-95D8-41EF-ADD7-ECEFDBA66A78}" sibTransId="{6F7FC9D3-4472-4306-9540-A59264302BDC}"/>
    <dgm:cxn modelId="{E1D7F3E1-AB33-4FC4-8CDE-1D573DD7CB2C}" type="presOf" srcId="{2CAEA7D7-073B-4318-A1CF-B270718716B4}" destId="{1D02D9CE-59EF-4893-82E8-7CD79997F5FF}" srcOrd="0" destOrd="0" presId="urn:microsoft.com/office/officeart/2008/layout/RadialCluster"/>
    <dgm:cxn modelId="{E78ABBDC-015A-4B12-B41A-D0BA78C678F8}" type="presOf" srcId="{2DE803CD-8687-44A7-BE38-3B05B7E2D070}" destId="{DBB5F19D-79C0-429E-9DAB-A8EECE146511}" srcOrd="0" destOrd="0" presId="urn:microsoft.com/office/officeart/2008/layout/RadialCluster"/>
    <dgm:cxn modelId="{B01BE48A-B1F1-46F6-9D03-BD443B419E0C}" type="presOf" srcId="{01A29FA9-6E33-42A8-AB5C-1D96A348BCAF}" destId="{6732CF03-1970-4292-A807-E3E71D6A657F}" srcOrd="0" destOrd="0" presId="urn:microsoft.com/office/officeart/2008/layout/RadialCluster"/>
    <dgm:cxn modelId="{ABF28882-E128-4780-AB51-548557CDA8C6}" type="presOf" srcId="{076BFD9C-684C-4FF6-A540-26573AB1E54C}" destId="{124CBA20-FAAC-4A21-86F0-148B531F3F74}" srcOrd="0" destOrd="0" presId="urn:microsoft.com/office/officeart/2008/layout/RadialCluster"/>
    <dgm:cxn modelId="{0F604E29-27C8-4331-90EC-2EFA50C60292}" srcId="{C3BC8BE0-0BC1-4725-8922-DA726C86D899}" destId="{2DE803CD-8687-44A7-BE38-3B05B7E2D070}" srcOrd="5" destOrd="0" parTransId="{5E936680-E6AC-42D8-89B0-A0D73BA3BD5B}" sibTransId="{3BBC59B1-BE3A-454F-9A92-5A709C2B782F}"/>
    <dgm:cxn modelId="{92D71370-E9C4-4939-BE6A-988E9EBA54F8}" srcId="{C3BC8BE0-0BC1-4725-8922-DA726C86D899}" destId="{4DB4FEEC-70B0-497C-AC74-D2DE77C885B4}" srcOrd="1" destOrd="0" parTransId="{01A29FA9-6E33-42A8-AB5C-1D96A348BCAF}" sibTransId="{AD04BF81-0566-42C9-B309-216A21738581}"/>
    <dgm:cxn modelId="{B7A1EE4A-C9B0-4705-8255-1A9438172024}" type="presOf" srcId="{7B17ACDE-F342-4061-9629-6113557F6060}" destId="{8579CE0C-3B15-49D1-B61F-76420A485598}" srcOrd="0" destOrd="0" presId="urn:microsoft.com/office/officeart/2008/layout/RadialCluster"/>
    <dgm:cxn modelId="{267927B6-66D1-400E-8765-476126BC33FC}" srcId="{C3BC8BE0-0BC1-4725-8922-DA726C86D899}" destId="{076BFD9C-684C-4FF6-A540-26573AB1E54C}" srcOrd="0" destOrd="0" parTransId="{F395C500-F7BA-40C0-9F95-74B39A3E611F}" sibTransId="{D991BC85-7733-4BF0-9805-F91163C826A2}"/>
    <dgm:cxn modelId="{EFBF1664-6946-473D-A399-849FC962F9EA}" srcId="{C3BC8BE0-0BC1-4725-8922-DA726C86D899}" destId="{E7EE13BB-1CC8-460D-9100-3D2D4F3D2888}" srcOrd="4" destOrd="0" parTransId="{80A16789-7E3B-468A-8034-B7C9085C703C}" sibTransId="{E6366961-E69C-4CF0-8940-1D410973604C}"/>
    <dgm:cxn modelId="{70F86B90-3081-40BF-B274-0CD4D2BB8A66}" type="presOf" srcId="{4DB4FEEC-70B0-497C-AC74-D2DE77C885B4}" destId="{1DDD388A-524B-4951-AC56-0B60938D7D43}" srcOrd="0" destOrd="0" presId="urn:microsoft.com/office/officeart/2008/layout/RadialCluster"/>
    <dgm:cxn modelId="{08F8D020-C714-49EC-ACEF-3B0D641A4DF8}" type="presOf" srcId="{444325D6-A14B-4E0C-8DF5-A632525F1199}" destId="{C12AEA5F-07D9-4368-8615-23FB8B87F9B6}" srcOrd="0" destOrd="0" presId="urn:microsoft.com/office/officeart/2008/layout/RadialCluster"/>
    <dgm:cxn modelId="{074ADE67-E1F6-4B8B-B54C-0352492FD83F}" srcId="{C3BC8BE0-0BC1-4725-8922-DA726C86D899}" destId="{7B17ACDE-F342-4061-9629-6113557F6060}" srcOrd="6" destOrd="0" parTransId="{444325D6-A14B-4E0C-8DF5-A632525F1199}" sibTransId="{A57A3876-558C-4B08-89FC-EEDB32A75D85}"/>
    <dgm:cxn modelId="{DD7A21D6-9989-44E2-8609-A9C2A2456279}" type="presOf" srcId="{2E847C7C-D5E6-4EDD-90E7-EF74D6D2D324}" destId="{53168363-7030-49B5-BB99-3CA05A3FE89B}" srcOrd="0" destOrd="0" presId="urn:microsoft.com/office/officeart/2008/layout/RadialCluster"/>
    <dgm:cxn modelId="{108F8670-C335-4789-BDD8-8AD25433ED4C}" srcId="{C3BC8BE0-0BC1-4725-8922-DA726C86D899}" destId="{A46E7A56-DCFF-4E99-8394-17ACDA399A7B}" srcOrd="3" destOrd="0" parTransId="{2E847C7C-D5E6-4EDD-90E7-EF74D6D2D324}" sibTransId="{6F1BBCEE-1642-42B2-B504-97EE9290D6D6}"/>
    <dgm:cxn modelId="{112C0A36-C4DC-4BA6-A081-27D99BEC6CCA}" type="presOf" srcId="{141A6B3E-784B-4724-8FF9-971BCF635972}" destId="{3353E96B-CC5F-4685-9FCD-6D6BC84A636B}" srcOrd="0" destOrd="0" presId="urn:microsoft.com/office/officeart/2008/layout/RadialCluster"/>
    <dgm:cxn modelId="{26EB28CE-3CA6-41CF-B356-2E0596F38968}" type="presOf" srcId="{A46E7A56-DCFF-4E99-8394-17ACDA399A7B}" destId="{28F6AA51-F4CA-4960-9E36-C2B1C3307030}" srcOrd="0" destOrd="0" presId="urn:microsoft.com/office/officeart/2008/layout/RadialCluster"/>
    <dgm:cxn modelId="{4DBFC1B9-59AF-4B45-B334-C332B3738884}" type="presOf" srcId="{E7EE13BB-1CC8-460D-9100-3D2D4F3D2888}" destId="{4479DA2D-34B5-4AA9-9B26-8738844CFD6D}" srcOrd="0" destOrd="0" presId="urn:microsoft.com/office/officeart/2008/layout/RadialCluster"/>
    <dgm:cxn modelId="{7FEF36F6-B697-4A11-8FFE-5E4DD531134B}" type="presOf" srcId="{C3BC8BE0-0BC1-4725-8922-DA726C86D899}" destId="{11DC8965-60C4-45D9-B30A-4F0511D8F966}" srcOrd="0" destOrd="0" presId="urn:microsoft.com/office/officeart/2008/layout/RadialCluster"/>
    <dgm:cxn modelId="{06FF31EF-6AA5-4F9D-9E97-EAB63570B38E}" type="presOf" srcId="{2A83E503-E1A8-4BC6-AF7E-D9A5D2B62F6A}" destId="{32CDD4CB-2025-42C8-992D-6583AFAD5ECB}" srcOrd="0" destOrd="0" presId="urn:microsoft.com/office/officeart/2008/layout/RadialCluster"/>
    <dgm:cxn modelId="{17B9E7A0-4295-42D7-B452-516C54939796}" type="presOf" srcId="{80A16789-7E3B-468A-8034-B7C9085C703C}" destId="{304AADE0-EB51-4149-845C-9EF1580139FF}" srcOrd="0" destOrd="0" presId="urn:microsoft.com/office/officeart/2008/layout/RadialCluster"/>
    <dgm:cxn modelId="{F523A9DE-CD63-48BA-91CD-A3035C68B32C}" srcId="{141A6B3E-784B-4724-8FF9-971BCF635972}" destId="{C3BC8BE0-0BC1-4725-8922-DA726C86D899}" srcOrd="0" destOrd="0" parTransId="{AA98F9C2-CA30-4E80-9B2A-B10D399EB0CE}" sibTransId="{832F1C74-2C4D-4ACC-BF10-650D4BB2B91C}"/>
    <dgm:cxn modelId="{8DC2EABD-22EB-416E-AA9D-059F51292A03}" type="presParOf" srcId="{3353E96B-CC5F-4685-9FCD-6D6BC84A636B}" destId="{EBBAF350-943C-458A-A108-2051C74F9336}" srcOrd="0" destOrd="0" presId="urn:microsoft.com/office/officeart/2008/layout/RadialCluster"/>
    <dgm:cxn modelId="{0A0B2CD7-6598-4127-BC9E-5944966ABC62}" type="presParOf" srcId="{EBBAF350-943C-458A-A108-2051C74F9336}" destId="{11DC8965-60C4-45D9-B30A-4F0511D8F966}" srcOrd="0" destOrd="0" presId="urn:microsoft.com/office/officeart/2008/layout/RadialCluster"/>
    <dgm:cxn modelId="{E502F97A-5530-4AE6-BE88-69D85CA0420C}" type="presParOf" srcId="{EBBAF350-943C-458A-A108-2051C74F9336}" destId="{01430EF5-32EA-4879-9A13-D38C7773507F}" srcOrd="1" destOrd="0" presId="urn:microsoft.com/office/officeart/2008/layout/RadialCluster"/>
    <dgm:cxn modelId="{01D0E0F0-8268-4134-B918-A616BD459818}" type="presParOf" srcId="{EBBAF350-943C-458A-A108-2051C74F9336}" destId="{124CBA20-FAAC-4A21-86F0-148B531F3F74}" srcOrd="2" destOrd="0" presId="urn:microsoft.com/office/officeart/2008/layout/RadialCluster"/>
    <dgm:cxn modelId="{1EAD090E-451A-49D5-9D6D-BF611F6C21A5}" type="presParOf" srcId="{EBBAF350-943C-458A-A108-2051C74F9336}" destId="{6732CF03-1970-4292-A807-E3E71D6A657F}" srcOrd="3" destOrd="0" presId="urn:microsoft.com/office/officeart/2008/layout/RadialCluster"/>
    <dgm:cxn modelId="{EA3055C3-BD80-4042-A89E-C2EFA6FBD23E}" type="presParOf" srcId="{EBBAF350-943C-458A-A108-2051C74F9336}" destId="{1DDD388A-524B-4951-AC56-0B60938D7D43}" srcOrd="4" destOrd="0" presId="urn:microsoft.com/office/officeart/2008/layout/RadialCluster"/>
    <dgm:cxn modelId="{1A466F79-D6FA-4C5B-A63E-A79FCAE1C13E}" type="presParOf" srcId="{EBBAF350-943C-458A-A108-2051C74F9336}" destId="{32CDD4CB-2025-42C8-992D-6583AFAD5ECB}" srcOrd="5" destOrd="0" presId="urn:microsoft.com/office/officeart/2008/layout/RadialCluster"/>
    <dgm:cxn modelId="{9F746582-F3DA-48BE-BD45-5FDC5065F8DB}" type="presParOf" srcId="{EBBAF350-943C-458A-A108-2051C74F9336}" destId="{1D02D9CE-59EF-4893-82E8-7CD79997F5FF}" srcOrd="6" destOrd="0" presId="urn:microsoft.com/office/officeart/2008/layout/RadialCluster"/>
    <dgm:cxn modelId="{5C67F9F9-0DD5-46A9-AD76-D8F9612BB3DE}" type="presParOf" srcId="{EBBAF350-943C-458A-A108-2051C74F9336}" destId="{53168363-7030-49B5-BB99-3CA05A3FE89B}" srcOrd="7" destOrd="0" presId="urn:microsoft.com/office/officeart/2008/layout/RadialCluster"/>
    <dgm:cxn modelId="{275807C6-2AB3-4B91-9AC4-D980C0B5581B}" type="presParOf" srcId="{EBBAF350-943C-458A-A108-2051C74F9336}" destId="{28F6AA51-F4CA-4960-9E36-C2B1C3307030}" srcOrd="8" destOrd="0" presId="urn:microsoft.com/office/officeart/2008/layout/RadialCluster"/>
    <dgm:cxn modelId="{B5A2F433-759B-4821-BF57-6C7803D77424}" type="presParOf" srcId="{EBBAF350-943C-458A-A108-2051C74F9336}" destId="{304AADE0-EB51-4149-845C-9EF1580139FF}" srcOrd="9" destOrd="0" presId="urn:microsoft.com/office/officeart/2008/layout/RadialCluster"/>
    <dgm:cxn modelId="{6FA67F0C-9C4B-4FFB-9F54-64E7208D54BB}" type="presParOf" srcId="{EBBAF350-943C-458A-A108-2051C74F9336}" destId="{4479DA2D-34B5-4AA9-9B26-8738844CFD6D}" srcOrd="10" destOrd="0" presId="urn:microsoft.com/office/officeart/2008/layout/RadialCluster"/>
    <dgm:cxn modelId="{6539C75A-8250-42BF-A076-62838814EDFB}" type="presParOf" srcId="{EBBAF350-943C-458A-A108-2051C74F9336}" destId="{801E9F51-E9E2-4654-BE52-B1AA1131DAE2}" srcOrd="11" destOrd="0" presId="urn:microsoft.com/office/officeart/2008/layout/RadialCluster"/>
    <dgm:cxn modelId="{04FDB91D-673E-4569-A715-2B861E457FF1}" type="presParOf" srcId="{EBBAF350-943C-458A-A108-2051C74F9336}" destId="{DBB5F19D-79C0-429E-9DAB-A8EECE146511}" srcOrd="12" destOrd="0" presId="urn:microsoft.com/office/officeart/2008/layout/RadialCluster"/>
    <dgm:cxn modelId="{D1FBA2AB-B8EF-4F51-9550-31BEEDD6AE6F}" type="presParOf" srcId="{EBBAF350-943C-458A-A108-2051C74F9336}" destId="{C12AEA5F-07D9-4368-8615-23FB8B87F9B6}" srcOrd="13" destOrd="0" presId="urn:microsoft.com/office/officeart/2008/layout/RadialCluster"/>
    <dgm:cxn modelId="{74479AEA-9D4F-49FF-AF0D-5AE8FE4952BA}" type="presParOf" srcId="{EBBAF350-943C-458A-A108-2051C74F9336}" destId="{8579CE0C-3B15-49D1-B61F-76420A485598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C8965-60C4-45D9-B30A-4F0511D8F966}">
      <dsp:nvSpPr>
        <dsp:cNvPr id="0" name=""/>
        <dsp:cNvSpPr/>
      </dsp:nvSpPr>
      <dsp:spPr>
        <a:xfrm>
          <a:off x="2828972" y="1643626"/>
          <a:ext cx="1707531" cy="1308704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Взаимодействия ДОУ с семьями воспитанников</a:t>
          </a:r>
          <a:endParaRPr lang="ru-RU" sz="1400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892858" y="1707512"/>
        <a:ext cx="1579759" cy="1180932"/>
      </dsp:txXfrm>
    </dsp:sp>
    <dsp:sp modelId="{01430EF5-32EA-4879-9A13-D38C7773507F}">
      <dsp:nvSpPr>
        <dsp:cNvPr id="0" name=""/>
        <dsp:cNvSpPr/>
      </dsp:nvSpPr>
      <dsp:spPr>
        <a:xfrm rot="16135033">
          <a:off x="3297497" y="1277734"/>
          <a:ext cx="7319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4976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124CBA20-FAAC-4A21-86F0-148B531F3F74}">
      <dsp:nvSpPr>
        <dsp:cNvPr id="0" name=""/>
        <dsp:cNvSpPr/>
      </dsp:nvSpPr>
      <dsp:spPr>
        <a:xfrm>
          <a:off x="2964942" y="4"/>
          <a:ext cx="1365959" cy="911837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Первичное знакомство, беседа, анкетирование</a:t>
          </a:r>
          <a:endParaRPr lang="ru-RU" sz="1200" kern="120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009454" y="44516"/>
        <a:ext cx="1276935" cy="822813"/>
      </dsp:txXfrm>
    </dsp:sp>
    <dsp:sp modelId="{6732CF03-1970-4292-A807-E3E71D6A657F}">
      <dsp:nvSpPr>
        <dsp:cNvPr id="0" name=""/>
        <dsp:cNvSpPr/>
      </dsp:nvSpPr>
      <dsp:spPr>
        <a:xfrm rot="19540902">
          <a:off x="4502862" y="1606227"/>
          <a:ext cx="3865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9526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1DDD388A-524B-4951-AC56-0B60938D7D43}">
      <dsp:nvSpPr>
        <dsp:cNvPr id="0" name=""/>
        <dsp:cNvSpPr/>
      </dsp:nvSpPr>
      <dsp:spPr>
        <a:xfrm>
          <a:off x="4710311" y="585436"/>
          <a:ext cx="1626608" cy="911837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Проведение индивидуальных бесед с родителями об особенностях развития их ребёнка</a:t>
          </a:r>
          <a:endParaRPr lang="ru-RU" sz="1200" kern="120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754823" y="629948"/>
        <a:ext cx="1537584" cy="822813"/>
      </dsp:txXfrm>
    </dsp:sp>
    <dsp:sp modelId="{32CDD4CB-2025-42C8-992D-6583AFAD5ECB}">
      <dsp:nvSpPr>
        <dsp:cNvPr id="0" name=""/>
        <dsp:cNvSpPr/>
      </dsp:nvSpPr>
      <dsp:spPr>
        <a:xfrm rot="656854">
          <a:off x="4533188" y="2497715"/>
          <a:ext cx="3643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8418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1D02D9CE-59EF-4893-82E8-7CD79997F5FF}">
      <dsp:nvSpPr>
        <dsp:cNvPr id="0" name=""/>
        <dsp:cNvSpPr/>
      </dsp:nvSpPr>
      <dsp:spPr>
        <a:xfrm>
          <a:off x="4894174" y="2202145"/>
          <a:ext cx="1300270" cy="911837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Родительские собрания</a:t>
          </a:r>
        </a:p>
      </dsp:txBody>
      <dsp:txXfrm>
        <a:off x="4938686" y="2246657"/>
        <a:ext cx="1211246" cy="822813"/>
      </dsp:txXfrm>
    </dsp:sp>
    <dsp:sp modelId="{53168363-7030-49B5-BB99-3CA05A3FE89B}">
      <dsp:nvSpPr>
        <dsp:cNvPr id="0" name=""/>
        <dsp:cNvSpPr/>
      </dsp:nvSpPr>
      <dsp:spPr>
        <a:xfrm rot="3704010">
          <a:off x="3868655" y="3229930"/>
          <a:ext cx="6303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2573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28F6AA51-F4CA-4960-9E36-C2B1C3307030}">
      <dsp:nvSpPr>
        <dsp:cNvPr id="0" name=""/>
        <dsp:cNvSpPr/>
      </dsp:nvSpPr>
      <dsp:spPr>
        <a:xfrm>
          <a:off x="3865480" y="3507530"/>
          <a:ext cx="1425529" cy="911837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Проведение совместных мероприятий</a:t>
          </a:r>
          <a:endParaRPr lang="ru-RU" sz="1200" kern="120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909992" y="3552042"/>
        <a:ext cx="1336505" cy="822813"/>
      </dsp:txXfrm>
    </dsp:sp>
    <dsp:sp modelId="{304AADE0-EB51-4149-845C-9EF1580139FF}">
      <dsp:nvSpPr>
        <dsp:cNvPr id="0" name=""/>
        <dsp:cNvSpPr/>
      </dsp:nvSpPr>
      <dsp:spPr>
        <a:xfrm rot="7108662">
          <a:off x="2846421" y="3238838"/>
          <a:ext cx="6518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5534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4479DA2D-34B5-4AA9-9B26-8738844CFD6D}">
      <dsp:nvSpPr>
        <dsp:cNvPr id="0" name=""/>
        <dsp:cNvSpPr/>
      </dsp:nvSpPr>
      <dsp:spPr>
        <a:xfrm>
          <a:off x="2052982" y="3525346"/>
          <a:ext cx="1433307" cy="911837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Наглядная информация для родителей</a:t>
          </a:r>
          <a:endParaRPr lang="ru-RU" sz="1200" kern="120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097494" y="3569858"/>
        <a:ext cx="1344283" cy="822813"/>
      </dsp:txXfrm>
    </dsp:sp>
    <dsp:sp modelId="{801E9F51-E9E2-4654-BE52-B1AA1131DAE2}">
      <dsp:nvSpPr>
        <dsp:cNvPr id="0" name=""/>
        <dsp:cNvSpPr/>
      </dsp:nvSpPr>
      <dsp:spPr>
        <a:xfrm rot="10010720">
          <a:off x="2392963" y="2547788"/>
          <a:ext cx="4418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2387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DBB5F19D-79C0-429E-9DAB-A8EECE146511}">
      <dsp:nvSpPr>
        <dsp:cNvPr id="0" name=""/>
        <dsp:cNvSpPr/>
      </dsp:nvSpPr>
      <dsp:spPr>
        <a:xfrm>
          <a:off x="1123336" y="2256421"/>
          <a:ext cx="1275423" cy="981364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Групповые консультации</a:t>
          </a:r>
          <a:endParaRPr lang="ru-RU" sz="1200" kern="120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171242" y="2304327"/>
        <a:ext cx="1179611" cy="885552"/>
      </dsp:txXfrm>
    </dsp:sp>
    <dsp:sp modelId="{C12AEA5F-07D9-4368-8615-23FB8B87F9B6}">
      <dsp:nvSpPr>
        <dsp:cNvPr id="0" name=""/>
        <dsp:cNvSpPr/>
      </dsp:nvSpPr>
      <dsp:spPr>
        <a:xfrm rot="12651106">
          <a:off x="2436935" y="1679811"/>
          <a:ext cx="4218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8506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8579CE0C-3B15-49D1-B61F-76420A485598}">
      <dsp:nvSpPr>
        <dsp:cNvPr id="0" name=""/>
        <dsp:cNvSpPr/>
      </dsp:nvSpPr>
      <dsp:spPr>
        <a:xfrm>
          <a:off x="1227670" y="517326"/>
          <a:ext cx="1239113" cy="1368439"/>
        </a:xfrm>
        <a:prstGeom prst="round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Проведение рекламной кампании Дни открытых дверей</a:t>
          </a:r>
          <a:endParaRPr lang="ru-RU" sz="1200" kern="120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288159" y="577815"/>
        <a:ext cx="1118135" cy="1247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Sty" val="noArr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stAng" val="90"/>
                              <dgm:param type="ctrShpMap" val="fNode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stAng" val="45"/>
                              <dgm:param type="spanAng" val="90"/>
                              <dgm:param type="ctrShpMap" val="fNode"/>
                            </dgm:alg>
                          </dgm:if>
                          <dgm:else name="Name68">
                            <dgm:alg type="cycle">
                              <dgm:param type="stAng" val="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73">
                            <dgm:alg type="cycle">
                              <dgm:param type="stAng" val="27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78">
                            <dgm:alg type="cycle">
                              <dgm:param type="stAng" val="27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83">
                            <dgm:alg type="cycle">
                              <dgm:param type="stAng" val="29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88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93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98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stAng" val="270"/>
                              <dgm:param type="ctrShpMap" val="fNode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stAng" val="315"/>
                              <dgm:param type="spanAng" val="-90"/>
                              <dgm:param type="ctrShpMap" val="fNode"/>
                            </dgm:alg>
                          </dgm:if>
                          <dgm:else name="Name106">
                            <dgm:alg type="cycle">
                              <dgm:param type="stAng" val="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11">
                            <dgm:alg type="cycle">
                              <dgm:param type="stAng" val="9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16">
                            <dgm:alg type="cycle">
                              <dgm:param type="stAng" val="9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21">
                            <dgm:alg type="cycle">
                              <dgm:param type="stAng" val="6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26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31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36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srcNode" val="textCenter"/>
                    <dgm:param type="dstNode" val="childCenter1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stAng" val="135"/>
                              <dgm:param type="spanAng" val="90"/>
                              <dgm:param type="ctrShpMap" val="fNode"/>
                            </dgm:alg>
                          </dgm:if>
                          <dgm:else name="Name155">
                            <dgm:alg type="cycle">
                              <dgm:param type="stAng" val="9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stAng" val="12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stAng" val="75"/>
                              <dgm:param type="spanAng" val="9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stAng" val="3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stAng" val="90"/>
                              <dgm:param type="ctrShpMap" val="fNode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stAng" val="45"/>
                              <dgm:param type="spanAng" val="90"/>
                              <dgm:param type="ctrShpMap" val="fNode"/>
                            </dgm:alg>
                          </dgm:if>
                          <dgm:else name="Name165">
                            <dgm:alg type="cycle">
                              <dgm:param type="stAng" val="2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stAng" val="72"/>
                              <dgm:param type="ctrShpMap" val="fNode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stAng" val="27"/>
                              <dgm:param type="spanAng" val="90"/>
                              <dgm:param type="ctrShpMap" val="fNode"/>
                            </dgm:alg>
                          </dgm:if>
                          <dgm:else name="Name170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stAng" val="60"/>
                              <dgm:param type="ctrShpMap" val="fNode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stAng" val="15"/>
                              <dgm:param type="spanAng" val="90"/>
                              <dgm:param type="ctrShpMap" val="fNode"/>
                            </dgm:alg>
                          </dgm:if>
                          <dgm:else name="Name175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stAng" val="51"/>
                              <dgm:param type="ctrShpMap" val="fNode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stAng" val="6"/>
                              <dgm:param type="spanAng" val="90"/>
                              <dgm:param type="ctrShpMap" val="fNode"/>
                            </dgm:alg>
                          </dgm:if>
                          <dgm:else name="Name180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stAng" val="225"/>
                              <dgm:param type="spanAng" val="-90"/>
                              <dgm:param type="ctrShpMap" val="fNode"/>
                            </dgm:alg>
                          </dgm:if>
                          <dgm:else name="Name188">
                            <dgm:alg type="cycle">
                              <dgm:param type="stAng" val="27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stAng" val="24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stAng" val="285"/>
                              <dgm:param type="spanAng" val="-9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stAng" val="33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stAng" val="270"/>
                              <dgm:param type="ctrShpMap" val="fNode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stAng" val="315"/>
                              <dgm:param type="spanAng" val="-90"/>
                              <dgm:param type="ctrShpMap" val="fNode"/>
                            </dgm:alg>
                          </dgm:if>
                          <dgm:else name="Name198">
                            <dgm:alg type="cycle">
                              <dgm:param type="stAng" val="33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stAng" val="288"/>
                              <dgm:param type="ctrShpMap" val="fNode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stAng" val="333"/>
                              <dgm:param type="spanAng" val="-90"/>
                              <dgm:param type="ctrShpMap" val="fNode"/>
                            </dgm:alg>
                          </dgm:if>
                          <dgm:else name="Name203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stAng" val="300"/>
                              <dgm:param type="ctrShpMap" val="fNode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stAng" val="345"/>
                              <dgm:param type="spanAng" val="-90"/>
                              <dgm:param type="ctrShpMap" val="fNode"/>
                            </dgm:alg>
                          </dgm:if>
                          <dgm:else name="Name208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stAng" val="308"/>
                              <dgm:param type="ctrShpMap" val="fNode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stAng" val="353"/>
                              <dgm:param type="spanAng" val="-90"/>
                              <dgm:param type="ctrShpMap" val="fNode"/>
                            </dgm:alg>
                          </dgm:if>
                          <dgm:else name="Name213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srcNode" val="textCenter"/>
                    <dgm:param type="dstNode" val="childCenter2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stAng" val="24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stAng" val="195"/>
                              <dgm:param type="spanAng" val="9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stAng" val="15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stAng" val="135"/>
                              <dgm:param type="spanAng" val="90"/>
                              <dgm:param type="ctrShpMap" val="fNode"/>
                            </dgm:alg>
                          </dgm:if>
                          <dgm:else name="Name237">
                            <dgm:alg type="cycle">
                              <dgm:param type="stAng" val="11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stAng" val="144"/>
                              <dgm:param type="ctrShpMap" val="fNode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stAng" val="99"/>
                              <dgm:param type="spanAng" val="90"/>
                              <dgm:param type="ctrShpMap" val="fNode"/>
                            </dgm:alg>
                          </dgm:if>
                          <dgm:else name="Name242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stAng" val="120"/>
                              <dgm:param type="ctrShpMap" val="fNode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stAng" val="75"/>
                              <dgm:param type="spanAng" val="90"/>
                              <dgm:param type="ctrShpMap" val="fNode"/>
                            </dgm:alg>
                          </dgm:if>
                          <dgm:else name="Name247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stAng" val="102"/>
                              <dgm:param type="ctrShpMap" val="fNode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stAng" val="57"/>
                              <dgm:param type="spanAng" val="90"/>
                              <dgm:param type="ctrShpMap" val="fNode"/>
                            </dgm:alg>
                          </dgm:if>
                          <dgm:else name="Name252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stAng" val="12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stAng" val="165"/>
                              <dgm:param type="spanAng" val="-9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stAng" val="21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stAng" val="225"/>
                              <dgm:param type="spanAng" val="-90"/>
                              <dgm:param type="ctrShpMap" val="fNode"/>
                            </dgm:alg>
                          </dgm:if>
                          <dgm:else name="Name265">
                            <dgm:alg type="cycle">
                              <dgm:param type="stAng" val="24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stAng" val="216"/>
                              <dgm:param type="ctrShpMap" val="fNode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stAng" val="261"/>
                              <dgm:param type="spanAng" val="-90"/>
                              <dgm:param type="ctrShpMap" val="fNode"/>
                            </dgm:alg>
                          </dgm:if>
                          <dgm:else name="Name270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stAng" val="240"/>
                              <dgm:param type="ctrShpMap" val="fNode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stAng" val="285"/>
                              <dgm:param type="spanAng" val="-90"/>
                              <dgm:param type="ctrShpMap" val="fNode"/>
                            </dgm:alg>
                          </dgm:if>
                          <dgm:else name="Name275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stAng" val="257"/>
                              <dgm:param type="ctrShpMap" val="fNode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stAng" val="302"/>
                              <dgm:param type="spanAng" val="-90"/>
                              <dgm:param type="ctrShpMap" val="fNode"/>
                            </dgm:alg>
                          </dgm:if>
                          <dgm:else name="Name280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srcNode" val="textCenter"/>
                    <dgm:param type="dstNode" val="childCenter3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stAng" val="270"/>
                              <dgm:param type="ctrShpMap" val="fNode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stAng" val="225"/>
                              <dgm:param type="spanAng" val="90"/>
                              <dgm:param type="ctrShpMap" val="fNode"/>
                            </dgm:alg>
                          </dgm:if>
                          <dgm:else name="Name299">
                            <dgm:alg type="cycle">
                              <dgm:param type="stAng" val="20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stAng" val="216"/>
                              <dgm:param type="ctrShpMap" val="fNode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stAng" val="171"/>
                              <dgm:param type="spanAng" val="90"/>
                              <dgm:param type="ctrShpMap" val="fNode"/>
                            </dgm:alg>
                          </dgm:if>
                          <dgm:else name="Name304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stAng" val="135"/>
                              <dgm:param type="spanAng" val="90"/>
                              <dgm:param type="ctrShpMap" val="fNode"/>
                            </dgm:alg>
                          </dgm:if>
                          <dgm:else name="Name309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stAng" val="154"/>
                              <dgm:param type="ctrShpMap" val="fNode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stAng" val="109"/>
                              <dgm:param type="spanAng" val="90"/>
                              <dgm:param type="ctrShpMap" val="fNode"/>
                            </dgm:alg>
                          </dgm:if>
                          <dgm:else name="Name314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stAng" val="90"/>
                              <dgm:param type="ctrShpMap" val="fNode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stAng" val="135"/>
                              <dgm:param type="spanAng" val="-90"/>
                              <dgm:param type="ctrShpMap" val="fNode"/>
                            </dgm:alg>
                          </dgm:if>
                          <dgm:else name="Name322">
                            <dgm:alg type="cycle">
                              <dgm:param type="stAng" val="15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stAng" val="144"/>
                              <dgm:param type="ctrShpMap" val="fNode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stAng" val="189"/>
                              <dgm:param type="spanAng" val="-90"/>
                              <dgm:param type="ctrShpMap" val="fNode"/>
                            </dgm:alg>
                          </dgm:if>
                          <dgm:else name="Name327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stAng" val="225"/>
                              <dgm:param type="spanAng" val="-90"/>
                              <dgm:param type="ctrShpMap" val="fNode"/>
                            </dgm:alg>
                          </dgm:if>
                          <dgm:else name="Name332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stAng" val="205"/>
                              <dgm:param type="ctrShpMap" val="fNode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stAng" val="250"/>
                              <dgm:param type="spanAng" val="-90"/>
                              <dgm:param type="ctrShpMap" val="fNode"/>
                            </dgm:alg>
                          </dgm:if>
                          <dgm:else name="Name337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srcNode" val="textCenter"/>
                    <dgm:param type="dstNode" val="childCenter4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stAng" val="288"/>
                              <dgm:param type="ctrShpMap" val="fNode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stAng" val="243"/>
                              <dgm:param type="spanAng" val="90"/>
                              <dgm:param type="ctrShpMap" val="fNode"/>
                            </dgm:alg>
                          </dgm:if>
                          <dgm:else name="Name356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stAng" val="240"/>
                              <dgm:param type="ctrShpMap" val="fNode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stAng" val="195"/>
                              <dgm:param type="spanAng" val="90"/>
                              <dgm:param type="ctrShpMap" val="fNode"/>
                            </dgm:alg>
                          </dgm:if>
                          <dgm:else name="Name361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stAng" val="205"/>
                              <dgm:param type="ctrShpMap" val="fNode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stAng" val="160"/>
                              <dgm:param type="spanAng" val="90"/>
                              <dgm:param type="ctrShpMap" val="fNode"/>
                            </dgm:alg>
                          </dgm:if>
                          <dgm:else name="Name366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stAng" val="72"/>
                              <dgm:param type="ctrShpMap" val="fNode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stAng" val="117"/>
                              <dgm:param type="spanAng" val="-90"/>
                              <dgm:param type="ctrShpMap" val="fNode"/>
                            </dgm:alg>
                          </dgm:if>
                          <dgm:else name="Name374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stAng" val="120"/>
                              <dgm:param type="ctrShpMap" val="fNode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stAng" val="165"/>
                              <dgm:param type="spanAng" val="-90"/>
                              <dgm:param type="ctrShpMap" val="fNode"/>
                            </dgm:alg>
                          </dgm:if>
                          <dgm:else name="Name379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stAng" val="154"/>
                              <dgm:param type="ctrShpMap" val="fNode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stAng" val="199"/>
                              <dgm:param type="spanAng" val="-90"/>
                              <dgm:param type="ctrShpMap" val="fNode"/>
                            </dgm:alg>
                          </dgm:if>
                          <dgm:else name="Name384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srcNode" val="textCenter"/>
                    <dgm:param type="dstNode" val="childCenter5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stAng" val="300"/>
                              <dgm:param type="ctrShpMap" val="fNode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stAng" val="255"/>
                              <dgm:param type="spanAng" val="90"/>
                              <dgm:param type="ctrShpMap" val="fNode"/>
                            </dgm:alg>
                          </dgm:if>
                          <dgm:else name="Name403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stAng" val="257"/>
                              <dgm:param type="ctrShpMap" val="fNode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stAng" val="212"/>
                              <dgm:param type="spanAng" val="90"/>
                              <dgm:param type="ctrShpMap" val="fNode"/>
                            </dgm:alg>
                          </dgm:if>
                          <dgm:else name="Name408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stAng" val="60"/>
                              <dgm:param type="ctrShpMap" val="fNode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stAng" val="105"/>
                              <dgm:param type="spanAng" val="-90"/>
                              <dgm:param type="ctrShpMap" val="fNode"/>
                            </dgm:alg>
                          </dgm:if>
                          <dgm:else name="Name416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stAng" val="102"/>
                              <dgm:param type="ctrShpMap" val="fNode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stAng" val="147"/>
                              <dgm:param type="spanAng" val="-90"/>
                              <dgm:param type="ctrShpMap" val="fNode"/>
                            </dgm:alg>
                          </dgm:if>
                          <dgm:else name="Name421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srcNode" val="textCenter"/>
                    <dgm:param type="dstNode" val="childCenter6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stAng" val="308"/>
                              <dgm:param type="ctrShpMap" val="fNode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stAng" val="263"/>
                              <dgm:param type="spanAng" val="90"/>
                              <dgm:param type="ctrShpMap" val="fNode"/>
                            </dgm:alg>
                          </dgm:if>
                          <dgm:else name="Name440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stAng" val="51"/>
                              <dgm:param type="ctrShpMap" val="fNode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stAng" val="96"/>
                              <dgm:param type="spanAng" val="-90"/>
                              <dgm:param type="ctrShpMap" val="fNode"/>
                            </dgm:alg>
                          </dgm:if>
                          <dgm:else name="Name448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srcNode" val="textCenter"/>
                    <dgm:param type="dstNode" val="childCenter7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E8D-43D8-412D-A178-4B400C5BFDA8}" type="slidenum">
              <a:rPr lang="ru-RU" smtClean="0"/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E13EF4-BFC5-4CC0-A857-AA3065151F6F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11EEE8D-43D8-412D-A178-4B400C5BFDA8}" type="slidenum">
              <a:rPr lang="ru-RU" smtClean="0"/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://detsad5.a-test.ru/" TargetMode="External"/><Relationship Id="rId1" Type="http://schemas.openxmlformats.org/officeDocument/2006/relationships/hyperlink" Target="mailto:ds5@volgadm.ru" TargetMode="Externa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628800"/>
            <a:ext cx="7992888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(ОП ДО)</a:t>
            </a: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МБДОУ «Детский сад№5  «Улыбка» 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23928" y="1772816"/>
            <a:ext cx="4896544" cy="144016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Познавательно - речевое  развитие.</a:t>
            </a:r>
            <a:endParaRPr lang="ru-RU" sz="3600" b="1" dirty="0" smtClean="0"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lucida grande"/>
              </a:rPr>
              <a:t>Приоритетные направления 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223" y="4149080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3600" b="1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sz="3600" b="1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Ягодны годжи Худеем с ягодами годжи! . Похудение - форум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16" y="3284697"/>
            <a:ext cx="3949189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картинки область физическое  развит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23" y="1988840"/>
            <a:ext cx="386006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5112568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поведении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 речью, включенной в общение; может обращаться с вопросами и просьбами, понимает речь взрослых; знает названия окружающих предметов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игрушек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общению со взрослыми и активно подражает им в движениях и действиях; появляются игры, в которых ребенок воспроизводит действия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сверстникам; наблюдает за их действиями и подражает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развита крупная моторика, он стремится осваивать различные виды движения (бег, лазанье, перешагивание и пр.).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93610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раннем возрасте: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80920" cy="1215892"/>
          </a:xfrm>
        </p:spPr>
        <p:txBody>
          <a:bodyPr>
            <a:noAutofit/>
          </a:bodyPr>
          <a:lstStyle/>
          <a:p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на этапе завершения дошкольного образования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496944" cy="5040560"/>
          </a:xfrm>
        </p:spPr>
        <p:txBody>
          <a:bodyPr>
            <a:noAutofit/>
          </a:bodyPr>
          <a:lstStyle/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конфликты;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нормам;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грамотности;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развита крупная и мелкая моторика; он подвижен, вынослив, владеет основными движениями, может контролировать свои движения и управлять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ими;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гигиены;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424936" cy="5109528"/>
        </p:xfrm>
        <a:graphic>
          <a:graphicData uri="http://schemas.openxmlformats.org/drawingml/2006/table">
            <a:tbl>
              <a:tblPr firstRow="1" firstCol="1" bandRow="1"/>
              <a:tblGrid>
                <a:gridCol w="3259218"/>
                <a:gridCol w="5165718"/>
              </a:tblGrid>
              <a:tr h="243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развития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Название программы</a:t>
                      </a:r>
                      <a:endParaRPr lang="ru-RU" sz="16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«Социально – коммуникативное развитие»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 </a:t>
                      </a:r>
                      <a:endParaRPr lang="ru-RU" sz="1600" dirty="0" smtClean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«Приобщение детей к истокам русской народной</a:t>
                      </a:r>
                      <a:r>
                        <a:rPr lang="ru-RU" sz="1600" b="0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культуры».</a:t>
                      </a:r>
                      <a:r>
                        <a:rPr lang="ru-RU" sz="160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О.Л.Князева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др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00">
                <a:tc vMerge="1"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«Основы безопасности детей дошкольного возраста»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Программа для ДОУ.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СтёркинаР.Б</a:t>
                      </a:r>
                      <a:endParaRPr lang="ru-RU" sz="16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«Мы» Программа экологического образования детей.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Н.Н. Кондратьева и др.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Речевое развитие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Программа развития речи детей дошкольного возраста в детском саду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О.С.Ушакова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, А.Г.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Арушанова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«Художественно – эстетическое развитие»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Программа эстетического воспитания дошкольников «Красота. Радость. Творчество»</a:t>
                      </a:r>
                      <a:r>
                        <a:rPr lang="ru-RU" sz="1600" i="0" baseline="0" dirty="0" smtClean="0"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Т.С. Комарова, А.В. Антонова, М.Б.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Зацепина</a:t>
                      </a:r>
                      <a:endParaRPr lang="ru-RU" sz="16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56">
                <a:tc vMerge="1"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«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Ладушки»</a:t>
                      </a:r>
                      <a:r>
                        <a:rPr lang="ru-RU" sz="1600" i="0" baseline="0" dirty="0" smtClean="0"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И.М.Каплунова</a:t>
                      </a:r>
                      <a:r>
                        <a:rPr lang="ru-RU" sz="1600" dirty="0" smtClean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И.А.Новоскольцева</a:t>
                      </a:r>
                      <a:endParaRPr lang="ru-RU" sz="16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56">
                <a:tc vMerge="1"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Ритмическая мозаика»</a:t>
                      </a:r>
                      <a:r>
                        <a:rPr lang="ru-RU" sz="1600" i="0" baseline="0" dirty="0" smtClean="0"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Программа по ритмической пластике детей.</a:t>
                      </a:r>
                      <a:r>
                        <a:rPr lang="ru-RU" sz="1600" baseline="0" dirty="0" smtClean="0"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А.И.Буренина</a:t>
                      </a:r>
                      <a:endParaRPr lang="ru-RU" sz="16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Calibri" panose="020F0502020204030204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</a:rPr>
                        <a:t>«Физическое развитие»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48125" algn="l"/>
                        </a:tabLs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«Физическая культура дошкольникам»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Оздоровительная программа Л.Д. Глазыриной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Парциальные программы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4896544"/>
          </a:xfrm>
        </p:spPr>
        <p:txBody>
          <a:bodyPr>
            <a:noAutofit/>
          </a:bodyPr>
          <a:lstStyle/>
          <a:p>
            <a:pPr marL="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рисвоение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норм и ценностей, принятых в обществе, включая моральные и нравственные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ценности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азвитие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общения и взаимодействия ребенка со взрослыми и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сверстниками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тановление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самостоятельности, целенаправленности и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саморегуляции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собственных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действий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азвитие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социального и эмоционального интеллекта, эмоциональной отзывчивости,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сопереживания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Ф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ормирование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готовности к совместной деятельности со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сверстниками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Ф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ормирование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уважительного отношения и чувства принадлежности к своей семье и к сообществу детей и взрослых в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Организации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Ф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ормирование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позитивных установок к различным видам труда и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творчества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Ф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ормирование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основ безопасного поведения в быту, социуме, природе.</a:t>
            </a:r>
            <a:endParaRPr lang="ru-RU" sz="1800" dirty="0"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Helvetica Neue"/>
              </a:rPr>
              <a:t>Социально – коммуникативное </a:t>
            </a:r>
            <a:r>
              <a:rPr lang="ru-RU" sz="3600" b="1" dirty="0" smtClean="0">
                <a:solidFill>
                  <a:srgbClr val="C00000"/>
                </a:solidFill>
                <a:latin typeface="Helvetica Neue"/>
              </a:rPr>
              <a:t>развитие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s://im2-tub-ru.yandex.net/i?id=b3c35f5ec020dbfb2f7f3ced916ffa7a&amp;n=2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108" y="5211609"/>
            <a:ext cx="2368674" cy="157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7524824" cy="3849291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интересов детей, любознательности и познавательной мотивации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действий, становление сознания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воображения и творческой активности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себе, других людях, объектах окружающего мира, их свойствах и отношениях (форме, цвете, размере, материале, звучании, ритме, тепе, количестве, числе, части и целом, пространстве и времени, движении и покое, причинах и следствиях и др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природы, многообразии стран и народов мира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im2-tub-ru.yandex.net/i?id=19f1938fd801262e460eab9b0bd6740c&amp;n=2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13784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12776"/>
            <a:ext cx="7696365" cy="3168352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речью как средством общения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активного словаря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связной, грамматически правильной диалогической и монологической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звуковой и интонационной культуры речи, фонематического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книжной культурой, детской литературой, понимание на слух текстов различных жанров детской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синтетической активности как предпосылки обучения грамоте 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75240" cy="100244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im1-tub-ru.yandex.net/i?id=cd98ce33ef782e00caa0b3af2d81989c&amp;n=2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58917"/>
            <a:ext cx="3168352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6480719" cy="432048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азвитие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предпосылок ценностно-смыслового восприятия и понимания произведений искусства (словесного, музыкального, изобразительного), мира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природы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тановление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эстетического отношения к окружающему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миру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Ф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ормирование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элементарных представлений о видах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искусства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осприятие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музыки, художественной литературы,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фольклора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тимулирование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сопереживания персонажам художественных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произведений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Tx/>
              <a:buFont typeface="Wingdings" panose="05000000000000000000" pitchFamily="2" charset="2"/>
              <a:buChar char="Ø"/>
              <a:tabLst>
                <a:tab pos="45720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Реализация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самостоятельной творческой деятельности детей (изобразительной, конструктивно-модельной, музыкальной и др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.)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эстетическое развити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im2-tub-ru.yandex.net/i?id=e9a27736a3e6a613a759baf1e15c5718&amp;n=2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13769"/>
            <a:ext cx="2363608" cy="20259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6480720" cy="4464496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Физическое развитие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гибкость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пособствующих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Ф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ормирование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начальных представлений о некоторых видах спорта, овладение подвижными играми с правилами;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тановление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целенаправленности 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саморегуляции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в двигательной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сфере;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тановление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81128"/>
            <a:ext cx="2147348" cy="21473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1663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/>
              </a:rPr>
              <a:t>Особенности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/>
              </a:rPr>
              <a:t>взаимодействия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/>
              </a:rPr>
              <a:t>педагогического коллектива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/>
              </a:rPr>
              <a:t>с семьями  воспитанников.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552" y="1124744"/>
          <a:ext cx="7992888" cy="5640726"/>
        </p:xfrm>
        <a:graphic>
          <a:graphicData uri="http://schemas.openxmlformats.org/drawingml/2006/table">
            <a:tbl>
              <a:tblPr firstRow="1" firstCol="1" bandRow="1"/>
              <a:tblGrid>
                <a:gridCol w="3142503"/>
                <a:gridCol w="4850385"/>
              </a:tblGrid>
              <a:tr h="18059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Особенности взаимодействия педагогического коллектива ДОУ с семьями воспитанников.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42750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Цель:</a:t>
                      </a:r>
                      <a:r>
                        <a:rPr lang="ru-RU" sz="1100" dirty="0">
                          <a:effectLst/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 </a:t>
                      </a: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сделать родителей активными участниками педагогического процесса, оказав им помощь в реализации ответственности за воспитание и обучение детей.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4275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Задачи,</a:t>
                      </a: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решаемые в процессе организации взаимодействия педагогического коллектива дошкольного учреждения с родителями воспитанников дошкольного учреждения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764604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Приобщение родителей к участию в жизни детского сада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Изучение и обобщение лучшего опыта семейного воспитания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Возрождение традиций семейного воспитания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Повышение педагогической культуры родителей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2137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Виды взаимоотношений дошкольного учреждения с семьями воспитанников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559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Сотрудничество – это общение «на равных», где никому не принадлежит привилегия указывать, контролировать, оценивать.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Взаимодействие - способ организации совместной деятельности, которая осуществляется на основании социальной перцепции и с помощью общения.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5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            </a:t>
                      </a:r>
                      <a:r>
                        <a:rPr lang="ru-RU" sz="11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Основные</a:t>
                      </a:r>
                      <a:r>
                        <a:rPr lang="ru-RU" sz="1100" b="1" i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принципы в работе с семьями воспитанников: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557611">
                <a:tc gridSpan="2"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открытость </a:t>
                      </a: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детского сада для семьи; 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сотрудничество педагогов и родителей в воспитании детей; 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создание единой развивающей среды, обеспечивающей единые подходы к развитию личности в семье и детском коллективе. 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2137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Функции работы образовательного учреждения с семьей: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2044572">
                <a:tc gridSpan="2"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ознакомление родителей с содержанием и методикой учебно-воспитательного процесса;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психолого-педагогическое просвещение; 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вовлечение родителей в совместную с детьми и педагогами деятельность; помощь семьям, испытывающим какие-либо трудности; взаимодействие педагогов с общественными организациями родителей – родительский комитет, Совет ДОУ.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рассматривать воспитание и развитие детей не как свод общих приемов, а как искусство диалога с конкретным ребенком и его родителями на основе знаний психологических особенностей возраста, с учетом предшествующего опыта ребенка, его интересов, способностей и трудностей, которые возникли в семье и образовательном учреждении. 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восхищаться вместе родителями инициативности и самостоятельности ребенка, способствуя формированию у ребенка уверенности в себе и своих возможностях и вызывая у родителей чувство уважения к себе, как воспитателю свих детей. 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регулярно в процессе индивидуального общения с родителями обсуждать все вопросы, связанные с воспитанием и развитием детей. 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проявлять понимание, деликатность, терпимость и такт, учитывать точку зрения родителей. </a:t>
                      </a:r>
                      <a:endParaRPr lang="ru-RU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25338" marR="25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640959" cy="4248472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Тип: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бюджетное образовательное учреждение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Вид: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общеразвивающего вида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учреждения: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общеразвивающего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приоритетным осуществлением деятельности по интеллектуальному и физическому развитию детей,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категория».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Приказ департамента образования и науки Костромской области №1229 от </a:t>
            </a:r>
            <a:endParaRPr lang="ru-RU" sz="1800" dirty="0" smtClean="0">
              <a:solidFill>
                <a:schemeClr val="tx1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    17. 06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2010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Учредитель: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дминистрация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городского округа город Волгореченск Костромской области.  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Российская Федерация, 156 901, Костромская область, город Волгореченск, улица Пионерская, дом 8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Телефон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: 8 (494 53)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5-19-11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MingLiU_HKSCS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E-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mail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  <a:hlinkClick r:id="rId1"/>
              </a:rPr>
              <a:t>ds5@volgadm.ru</a:t>
            </a:r>
            <a:endParaRPr lang="ru-RU" sz="1800" dirty="0" smtClean="0">
              <a:latin typeface="Times New Roman" panose="02020603050405020304" pitchFamily="18" charset="0"/>
              <a:ea typeface="MingLiU_HKSCS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Адрес сайта в Интернете: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  <a:hlinkClick r:id="rId2"/>
              </a:rPr>
              <a:t>http://detsad5.a-test.ru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MingLiU_HKSCS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99760"/>
            <a:ext cx="8496944" cy="129614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«общеразвивающего вида городского округа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 Волгореченск Костромской области «Детский сад № 5 «Улыбка»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930432"/>
          </a:xfrm>
        </p:spPr>
        <p:txBody>
          <a:bodyPr>
            <a:noAutofit/>
          </a:bodyPr>
          <a:lstStyle/>
          <a:p>
            <a:pPr lvl="0"/>
            <a:br>
              <a:rPr lang="en-US" sz="36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Взаимодействия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ДОУ с семьями воспитанников</a:t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55576" y="1628800"/>
          <a:ext cx="712879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437" y="404700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дошкольного образовательного учреждения города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Волгореченск  «Детский сад №5 «Улыбка»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нормативно- управленческий документ ДОУ, определяющий содержание и организацию образовательной деятельности, а также условия ее реализации. 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2437" y="2062424"/>
            <a:ext cx="8524908" cy="5094444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основными нормативно-правовыми документами по дошкольному воспитанию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Федеральный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29.12.2012 273-ФЗ «Об образовании в Российской Федерации»;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1B6FD"/>
              </a:buClr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 дошкольного образования (Приказ Министерства образования и науки РФ от 17 октября 2013 г. 1155)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1B6FD"/>
              </a:buClr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 (Приказ Министерства просвещения РФ от 25.11.2022 № 1028 «Об утверждении федеральной образовательной программы дошкольного образования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 (приказ Министерства образования и науки РФ от 30 августа 2013 года 1014 г. Москва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 Санитарно-эпидемиологические требования к устройству, содержанию и организации режима работы дошкольных образовательных организаций» (Утверждены постановлением Главного государственного санитарного врача Российской от 15 мая 2013 года 26 «Об утверждении САНПИН» 2.4.3049-13)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/>
              </a:rPr>
              <a:t>рекомендаций примерной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/>
              </a:rPr>
              <a:t>образовательной программы дошкольного образования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/>
              </a:rPr>
              <a:t> «Детство»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/>
              </a:rPr>
              <a:t>Т.И. Бабаева, А.Г. Гогоберидзе, О.В. Солнцева и др. – СПб.: ООО «Издательство «Детство-Пресс», </a:t>
            </a:r>
            <a:endParaRPr lang="ru-RU" sz="14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психолого-педагогических, кадровых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материально-технических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финансовых условий.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образовательных потребностей воспитанников, запросов родителей (законных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11489" y="1231427"/>
            <a:ext cx="1972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Пояснительная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записка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Целевой раздел Программы </a:t>
            </a:r>
            <a:endParaRPr lang="ru-RU" sz="1200" b="1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 и задачи реализации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Программы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Принципы и подходы к формированию Программы 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Значимые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реализации Программы характеристики, в том числе характеристики особенностей развития детей раннего и дошкольного возраста 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Планируемые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результаты освоения Программы 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II. Содержательный 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раздел Программы </a:t>
            </a:r>
            <a:endParaRPr lang="ru-RU" sz="1200" b="1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Образовательная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область «Социально-коммуникативное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развитие»</a:t>
            </a: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Образовательная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область «Познавательное развитие» 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Образовательная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область «Речевое развитие» 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Образовательная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область «Художественно-эстетическое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развитие</a:t>
            </a: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Образовательная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область «Физическое развитие» 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Описание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вариативных форм, способов, методов и средств реализации Программы 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Особенности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образовательной деятельности разных видов и культурных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практик.</a:t>
            </a: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Способы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направления поддержки детской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инициативы.</a:t>
            </a: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Особенности взаимодействия педагогического коллектива с семьями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воспитанников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III.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раздел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Программы</a:t>
            </a:r>
            <a:endParaRPr lang="ru-RU" sz="1200" b="1" dirty="0" smtClean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Материально-техническое обеспечение Программы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  <a:p>
            <a:pPr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Обеспеченность методическими материалами и средствами обучения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воспитания.</a:t>
            </a:r>
            <a:endParaRPr lang="en-US" sz="1200" dirty="0">
              <a:solidFill>
                <a:schemeClr val="tx1"/>
              </a:solidFill>
            </a:endParaRPr>
          </a:p>
          <a:p>
            <a:pPr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Распорядок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и /или режим дня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  <a:p>
            <a:pPr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Особенности традиционных событий, праздников,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мероприятий.</a:t>
            </a:r>
            <a:endParaRPr lang="en-US" sz="1200" dirty="0">
              <a:solidFill>
                <a:schemeClr val="tx1"/>
              </a:solidFill>
            </a:endParaRPr>
          </a:p>
          <a:p>
            <a:pPr algn="just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Особенности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</a:rPr>
              <a:t>организации развивающей предметно-пространственной среды.</a:t>
            </a:r>
            <a:endParaRPr lang="ru-RU" sz="1200" dirty="0">
              <a:solidFill>
                <a:schemeClr val="tx1"/>
              </a:solidFill>
            </a:endParaRPr>
          </a:p>
          <a:p>
            <a:pPr marL="182880" indent="0" algn="just">
              <a:spcAft>
                <a:spcPts val="0"/>
              </a:spcAft>
              <a:buNone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endParaRPr lang="ru-RU" sz="1000" dirty="0">
              <a:solidFill>
                <a:schemeClr val="tx1"/>
              </a:solidFill>
              <a:latin typeface="Arial" panose="020B0604020202020204"/>
              <a:ea typeface="Times New Roman" panose="02020603050405020304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200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 </a:t>
            </a:r>
            <a:endParaRPr lang="ru-RU" sz="1100" dirty="0">
              <a:effectLst/>
              <a:latin typeface="Calibri" panose="020F0502020204030204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71440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48626" y="1196764"/>
          <a:ext cx="4655822" cy="5400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371"/>
                <a:gridCol w="3724276"/>
                <a:gridCol w="45717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№ п/п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Содержание 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Стр.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ЦЕЛЕВОЙ РАЗДЕЛ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Пояснительная записка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1.1.1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Цели и задачи реализации Программы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1.1.2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Принципы и подходы к формированию Программы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1.1.3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Значимые для разработки и реализации Программы характеристики, в т.ч. характеристики особенностей развития детей раннего и дошкольного возраста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Планируемые результаты реализации Программы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1.2.1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Планируемые результаты (целевые ориентиры) освоения Программы в младенческом возрасте (к одному году)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1.2.2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Планируемые результаты (целевые ориентиры) освоения Программы в раннем возрасте (к трем годам)</a:t>
                      </a:r>
                      <a:endParaRPr lang="ru-RU" sz="200" dirty="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1.2.3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Планируемые результаты (целевые ориентиры) освоения Программы в дошкольном возрасте: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1.2.3.1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к четырем годам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1.2.3.2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к пяти годам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1.2.3.3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к шести годам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1.2.4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планируемые результаты (целевые ориентиры) на этапе завершения освоения Программы (к концу дошкольного возраста)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1.3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Развивающее оценивание качества образовательной де-ятельности по Программе 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СОДЕРЖАТЕЛЬНЫЙ РАЗДЕЛ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Задачи и содержание образования (обучения и воспитания) по образовательным областям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Социально-коммуникативное развитие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29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2.2.1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месяцев до 1 года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29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2.2.2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1 года до 2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29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2.2.3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лет до 3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30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2.2.4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3 лет до 4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31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2.2.5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4 лет до 5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34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2.2.6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5 лет до 6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38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2.2.7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6 лет до 7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43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2.2.8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Решение совокупных задач воспитания в рамках образовательной области «Социально-коммуникативное развитие»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47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Познавательное развитие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49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2.3.1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месяцев до 1 года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49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2.3.2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1 года до 2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50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2.3.3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лет до 3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51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2.3.4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3 лет до 4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53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2.3.5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4 лет до 5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55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2.3.6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5 лет до 6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57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2.3.7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6 лет до 7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60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2.3.8</a:t>
                      </a:r>
                      <a:endParaRPr lang="ru-RU" sz="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 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Решение совокупных задач воспитания в рамках образовательной области «Познавательное развитие»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62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Речевое развитие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63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2.4.1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месяцев до 1 года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63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2.4.2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1 года до 2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64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2.4.3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лет до 3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66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2.4.4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3 лет до 4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67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2.4.5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4 лет до 5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70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2.4.6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5 лет до 6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73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2.4.7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6 лет до 7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77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2.4.8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Решение совокупных задач воспитания в рамках образовательной области «Речевое развитие»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79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Художественно-эстетическое развитие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81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2.5.1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месяцев до 1 года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81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2.5.2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1 года до 2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81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2.5.3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лет до 3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83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2.5.4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3 лет до 4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87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2.5.5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4 лет до 5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94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2.5.6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5 лет до 6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101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2.5.7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6 лет до 7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111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2.5.8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Решение совокупных задач воспитания в рамках образовательной области «Художественно-эстетическое развитие»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122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Физическое развитие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123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2.6.1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месяцев до 1 года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123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2.6.2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1 года до 2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124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2.6.3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2 лет до 3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125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2.6.4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3 лет до 4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127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2.6.5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4 лет до 5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130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2.6.6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5 лет до 6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134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2.6.7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От 6 лет до 7 лет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140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2.6.8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Решение совокупных задач воспитания в рамках образовательной области «Физическое развитие»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146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Взаимодействие взрослых с детьми (вариативные формы, способы, методы и средства реализации Программы)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147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Особенности образовательной деятельности разных видов и культурных практик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152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2.9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Способы и направления поддержки детской инициативы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157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2.10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Особенности взаимодействия педагогического коллектива с семьями обучающихся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160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2.11</a:t>
                      </a:r>
                      <a:endParaRPr lang="ru-RU" sz="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 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Программа (направления) коррекционно-развивающей работы 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165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2.12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Рабочая программа воспитания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169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ОРГАНИЗАЦИОННЫЙ РАЗДЕЛ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187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Психолого-педагогические условия реализации программы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187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Особенности организации развивающей предметно-пространственной среды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188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Материально-техническое обеспечение Программы, обеспеченность методическими материалами и средствами обучения и воспитания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192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1334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Перечень литературных, музыкальных, художественных, анимационных произведений для реализации Программы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196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3.4.1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Перечень художественной литературы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196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3.4.2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Перечень музыкальных произведений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201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3.4.3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Перечень произведений изобразительного искусства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209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3.4.4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Перечень анимационных произведений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210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3.5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Кадровые условия реализации Программы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213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3.6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Режим и распорядок дня в дошкольных группах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214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3.7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Календарный план воспитательной работы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highlight>
                            <a:srgbClr val="FFFF00"/>
                          </a:highlight>
                        </a:rPr>
                        <a:t>223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3.8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Дополнительный раздел Программы. Краткая презентация</a:t>
                      </a:r>
                      <a:endParaRPr lang="ru-RU" sz="2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3904" marR="139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  <a:highlight>
                            <a:srgbClr val="FFFF00"/>
                          </a:highlight>
                        </a:rPr>
                        <a:t>240</a:t>
                      </a:r>
                      <a:endParaRPr lang="ru-RU" sz="200" dirty="0">
                        <a:effectLst/>
                        <a:latin typeface="Calibri" panose="020F0502020204030204"/>
                        <a:ea typeface="Times New Roman" panose="02020603050405020304"/>
                      </a:endParaRPr>
                    </a:p>
                  </a:txBody>
                  <a:tcPr marL="13904" marR="1390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923" y="194312"/>
            <a:ext cx="8784976" cy="107444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реализации основной общеобразовательной программы дошкольного образования в соответствии с ФГОС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ФООП </a:t>
            </a:r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ДОдошкольного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 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84784"/>
            <a:ext cx="8424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/>
                <a:ea typeface="Calibri" panose="020F0502020204030204"/>
                <a:cs typeface="Calibri" panose="020F0502020204030204"/>
              </a:rPr>
              <a:t>Цель: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6585" y="2060848"/>
            <a:ext cx="8611570" cy="4661356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Задачи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охрана и укрепление физического и психического здоровья детей, в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их эмоционального благополучия;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/>
              <a:t> 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84784"/>
            <a:ext cx="8208912" cy="5040560"/>
          </a:xfrm>
        </p:spPr>
        <p:txBody>
          <a:bodyPr>
            <a:normAutofit fontScale="47500" lnSpcReduction="20000"/>
          </a:bodyPr>
          <a:lstStyle/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/>
              </a:rPr>
              <a:t>Принципы:</a:t>
            </a:r>
            <a:endParaRPr lang="ru-RU" b="1" i="1" dirty="0" smtClean="0">
              <a:latin typeface="Times New Roman" panose="02020603050405020304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полноценное проживание ребёнком всех этапов детства (младенческого, раннего и дошкольного возрастов), обогащение (амплификация) детского развития;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</a:t>
            </a:r>
            <a:r>
              <a:rPr lang="ru-RU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вместе - взрослые);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признание ребёнка полноценным участником (субъектом) образовательных отношений;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поддержка инициативы детей в различных видах деятельности;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сотрудничество ДОО с семьей;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приобщение детей к социокультурным нормам, традициям семьи, общества и государства;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формирование познавательных интересов и познавательных действий ребёнка в различных видах деятельности;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возрастная адекватность дошкольного образования (соответствие условий, требований, методов возрасту и особенностям развития);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учёт этнокультурной ситуации развития детей.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подходами к формированию Программы являются: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подход, предполагающий развитие ребенка в деятельности, включающей такие компоненты как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самоцелеполагание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самопланирование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самоорганизация, самооценка, самоанализ;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интегративный подход, ориентирующий на интеграцию процессов обучения, воспитания и развития в целостный образовательный процесс в интересах развития ребенка;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индивидуальный подход, предписывающий гибкое использование педагогами различных средств, форм и методов по отношению к каждому ребенку;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личностно-ориентированный подход, который предусматривает организацию образовательного процесса на основе признания уникальности личности ребенка и создания условий для ее развития на основе изучения задатков, способностей, интересов, склонностей;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редовый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подход, ориентирующий на использование возможностей внутренней и внешней среды образовательной организации в воспитании и развитии личности ребенка.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858424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  <a:latin typeface="lucida grande"/>
              </a:rPr>
              <a:t>Принципы и подходы к формированию программы</a:t>
            </a:r>
            <a:r>
              <a:rPr lang="ru-RU" dirty="0">
                <a:solidFill>
                  <a:srgbClr val="C00000"/>
                </a:solidFill>
                <a:latin typeface="lucida grande"/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132440" cy="1224136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lucida grande"/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540" y="1185565"/>
            <a:ext cx="7992888" cy="511256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ClrTx/>
            </a:pP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определяет: </a:t>
            </a:r>
            <a:endPara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образовательного процесса с учётом ФГОС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ФООП к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дошкольному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образованию;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на основе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/>
              </a:rPr>
              <a:t>римерной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/>
              </a:rPr>
              <a:t>образовательной программы дошкольного образования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/>
              </a:rPr>
              <a:t>«Детство» /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/>
              </a:rPr>
              <a:t>Т.И. Бабаева, А.Г. Гогоберидзе, О.В. Солнцева и др. – СПб.: ООО «Издательство «Детство-Пресс»,</a:t>
            </a:r>
            <a:r>
              <a:rPr lang="ru-RU" sz="1600" dirty="0">
                <a:latin typeface="Times New Roman" panose="02020603050405020304"/>
              </a:rPr>
              <a:t> </a:t>
            </a:r>
            <a:endParaRPr lang="ru-RU" sz="1600" dirty="0"/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обеспечивает: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Разностороннее развитие детей в возрасте от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0–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лет с учётом их возрастных и индивидуальных особенностей по основным направлениям развития и образования детей (образовательные области)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 – коммуникативное развитие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Речевое развитие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Художественно – эстетическое развитие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Физическое развитие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учитывает: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воспитанников и их родителей, общественности и социума;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Tx/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Возрастные и индивидуальные особенности контингента детей, воспитывающихся в ДОУ, что необходимо для правильной организации образовательного процесса, как в условиях семьи, так и в условиях детского сада.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48680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63688" y="4081140"/>
          <a:ext cx="5038725" cy="19401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249589"/>
                <a:gridCol w="2789136"/>
              </a:tblGrid>
              <a:tr h="277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категория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групп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года до 2 лет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 2 до 3 лет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 3 до 4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 4 до 5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 5 до 6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 6 до 8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158417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lucida grande"/>
              </a:rPr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5689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Значимые характеристики, в том числе характеристики особенностей развития детей раннего и дошкольного возраста.</a:t>
            </a:r>
            <a:endParaRPr lang="ru-RU" sz="2400" dirty="0">
              <a:solidFill>
                <a:srgbClr val="C00000"/>
              </a:solidFill>
              <a:effectLst/>
              <a:latin typeface="Calibri" panose="020F0502020204030204"/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9552" y="1772816"/>
            <a:ext cx="770485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участниками реализации программы  являются: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дети дошкольного возраста, родители (законные представители), педагоги.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Кадры.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дошкольном учреждении сформирован педагогически грамотный, работоспособный коллектив.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МБДОУ «Детский сад № 5 «Улыбка» функционируют десять возрастных групп общеразвивающей направленности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8328"/>
            <a:ext cx="8784976" cy="12904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СОСТОИТ: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3102675"/>
            <a:ext cx="3240360" cy="27025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Программа 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24128" y="2780928"/>
            <a:ext cx="2990699" cy="2255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формируемая участниками образовательного процесса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987824" y="2420888"/>
            <a:ext cx="1656184" cy="108012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4139952" y="4653136"/>
            <a:ext cx="2054596" cy="1008112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26044</Words>
  <Application>WPS Presentation</Application>
  <PresentationFormat>Экран (4:3)</PresentationFormat>
  <Paragraphs>838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7" baseType="lpstr">
      <vt:lpstr>Arial</vt:lpstr>
      <vt:lpstr>SimSun</vt:lpstr>
      <vt:lpstr>Wingdings</vt:lpstr>
      <vt:lpstr>Symbol</vt:lpstr>
      <vt:lpstr>Times New Roman</vt:lpstr>
      <vt:lpstr>Helvetica Neue</vt:lpstr>
      <vt:lpstr>Times New Roman</vt:lpstr>
      <vt:lpstr>MingLiU_HKSCS</vt:lpstr>
      <vt:lpstr>Calibri</vt:lpstr>
      <vt:lpstr>Arial</vt:lpstr>
      <vt:lpstr>lucida grande</vt:lpstr>
      <vt:lpstr>Segoe Print</vt:lpstr>
      <vt:lpstr>Candara</vt:lpstr>
      <vt:lpstr>Microsoft YaHei</vt:lpstr>
      <vt:lpstr>Arial Unicode MS</vt:lpstr>
      <vt:lpstr>Symbol</vt:lpstr>
      <vt:lpstr>Волна</vt:lpstr>
      <vt:lpstr>PowerPoint 演示文稿</vt:lpstr>
      <vt:lpstr>Муниципальное бюджетное дошкольное образовательное учреждение «общеразвивающего вида городского округа город  Волгореченск Костромской области «Детский сад № 5 «Улыбка» </vt:lpstr>
      <vt:lpstr>PowerPoint 演示文稿</vt:lpstr>
      <vt:lpstr>Содержание Программы</vt:lpstr>
      <vt:lpstr>Цели и задачи реализации основной общеобразовательной программы дошкольного образования в соответствии с ФГОС и ФООП ДОдошкольного образования </vt:lpstr>
      <vt:lpstr>Принципы и подходы к формированию программы:</vt:lpstr>
      <vt:lpstr> </vt:lpstr>
      <vt:lpstr> </vt:lpstr>
      <vt:lpstr>ОБРАЗОВАТЕЛЬНАЯ ПРОГРАММА СОСТОИТ:</vt:lpstr>
      <vt:lpstr>Приоритетные направления </vt:lpstr>
      <vt:lpstr>Целевые ориентиры образования в раннем возрасте:</vt:lpstr>
      <vt:lpstr>    Целевые ориентиры на этапе завершения дошкольного образования</vt:lpstr>
      <vt:lpstr>Парциальные программы</vt:lpstr>
      <vt:lpstr>Социально – коммуникативное развитие</vt:lpstr>
      <vt:lpstr>Познавательное развитие</vt:lpstr>
      <vt:lpstr>Речевое развитие</vt:lpstr>
      <vt:lpstr>Художественно - эстетическое развитие</vt:lpstr>
      <vt:lpstr>Физическое развитие</vt:lpstr>
      <vt:lpstr>PowerPoint 演示文稿</vt:lpstr>
      <vt:lpstr> Взаимодействия ДОУ с семьями воспитанников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основной общеобразовательной программы ДОУ</dc:title>
  <dc:creator>User</dc:creator>
  <cp:lastModifiedBy>ulybka2</cp:lastModifiedBy>
  <cp:revision>50</cp:revision>
  <dcterms:created xsi:type="dcterms:W3CDTF">2015-04-16T15:33:00Z</dcterms:created>
  <dcterms:modified xsi:type="dcterms:W3CDTF">2023-09-01T10:35:42Z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86E8D2E88E9D4EC782DE8C413D5FEF81</vt:lpwstr>
  </property>
  <property fmtid="{D5CDD505-2E9C-101B-9397-08002B2CF9AE}" pid="3" name="KSOProductBuildVer">
    <vt:lpwstr>1049-11.2.0.11537</vt:lpwstr>
  </property>
</Properties>
</file>