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2" r:id="rId4"/>
    <p:sldId id="284" r:id="rId5"/>
    <p:sldId id="267" r:id="rId6"/>
    <p:sldId id="268" r:id="rId7"/>
    <p:sldId id="270" r:id="rId8"/>
    <p:sldId id="271" r:id="rId9"/>
    <p:sldId id="259" r:id="rId10"/>
    <p:sldId id="260" r:id="rId11"/>
    <p:sldId id="263" r:id="rId12"/>
    <p:sldId id="264" r:id="rId13"/>
    <p:sldId id="265" r:id="rId14"/>
    <p:sldId id="285" r:id="rId15"/>
    <p:sldId id="273" r:id="rId16"/>
    <p:sldId id="275" r:id="rId17"/>
    <p:sldId id="276" r:id="rId18"/>
    <p:sldId id="277" r:id="rId19"/>
    <p:sldId id="278" r:id="rId20"/>
    <p:sldId id="280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60"/>
      </p:cViewPr>
      <p:guideLst>
        <p:guide orient="horz" pos="2160"/>
        <p:guide pos="2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A6B3E-784B-4724-8FF9-971BCF635972}" type="doc">
      <dgm:prSet loTypeId="relationship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BC8BE0-0BC1-4725-8922-DA726C86D89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2236895" y="1730233"/>
          <a:ext cx="1573764" cy="1455801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/>
        <a:lstStyle/>
        <a:p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Взаимодействия ДОУ с семьями воспитанников</a:t>
          </a:r>
          <a:endParaRPr lang="ru-RU" sz="14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A98F9C2-CA30-4E80-9B2A-B10D399EB0CE}" cxnId="{61DDE5B6-3E75-41C4-A623-069E8A86FDC5}" type="parTrans">
      <dgm:prSet/>
      <dgm:spPr/>
      <dgm:t>
        <a:bodyPr/>
        <a:lstStyle/>
        <a:p>
          <a:endParaRPr lang="ru-RU"/>
        </a:p>
      </dgm:t>
    </dgm:pt>
    <dgm:pt modelId="{832F1C74-2C4D-4ACC-BF10-650D4BB2B91C}" cxnId="{61DDE5B6-3E75-41C4-A623-069E8A86FDC5}" type="sibTrans">
      <dgm:prSet/>
      <dgm:spPr/>
      <dgm:t>
        <a:bodyPr/>
        <a:lstStyle/>
        <a:p>
          <a:endParaRPr lang="ru-RU"/>
        </a:p>
      </dgm:t>
    </dgm:pt>
    <dgm:pt modelId="{076BFD9C-684C-4FF6-A540-26573AB1E54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2255956" y="5"/>
          <a:ext cx="1461158" cy="975386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/>
        <a:lstStyle/>
        <a:p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Первичное знакомство, беседа, анкетирование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395C500-F7BA-40C0-9F95-74B39A3E611F}" cxnId="{B9B4D7B6-34B6-4B18-BB42-9A2AC431FC00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16135033">
          <a:off x="2625398" y="1352812"/>
          <a:ext cx="7549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4976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D991BC85-7733-4BF0-9805-F91163C826A2}" cxnId="{B9B4D7B6-34B6-4B18-BB42-9A2AC431FC00}" type="sibTrans">
      <dgm:prSet/>
      <dgm:spPr/>
      <dgm:t>
        <a:bodyPr/>
        <a:lstStyle/>
        <a:p>
          <a:endParaRPr lang="ru-RU"/>
        </a:p>
      </dgm:t>
    </dgm:pt>
    <dgm:pt modelId="{4DB4FEEC-70B0-497C-AC74-D2DE77C885B4}">
      <dgm:prSet phldrT="[Текст]" phldr="0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054402" y="626238"/>
          <a:ext cx="1739972" cy="975386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Проведене индивидуальных бесед с родителями об особенностях развития их ребёнка</a:t>
          </a:r>
          <a:r>
            <a:rPr lang="ru-RU" sz="120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/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1A29FA9-6E33-42A8-AB5C-1D96A348BCAF}" cxnId="{05308FEB-84CD-4618-BC4B-8DC9A90078F4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19483814">
          <a:off x="3762978" y="1751619"/>
          <a:ext cx="5195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9526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AD04BF81-0566-42C9-B309-216A21738581}" cxnId="{05308FEB-84CD-4618-BC4B-8DC9A90078F4}" type="sibTrans">
      <dgm:prSet/>
      <dgm:spPr/>
      <dgm:t>
        <a:bodyPr/>
        <a:lstStyle/>
        <a:p>
          <a:endParaRPr lang="ru-RU"/>
        </a:p>
      </dgm:t>
    </dgm:pt>
    <dgm:pt modelId="{2CAEA7D7-073B-4318-A1CF-B270718716B4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319643" y="2355621"/>
          <a:ext cx="1390891" cy="975386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/>
        <a:lstStyle/>
        <a:p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Родительские собрания</a:t>
          </a:r>
        </a:p>
      </dgm:t>
    </dgm:pt>
    <dgm:pt modelId="{2A83E503-E1A8-4BC6-AF7E-D9A5D2B62F6A}" cxnId="{3F9759CE-9821-4D1C-9786-FBD736CC2092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656854">
          <a:off x="3805942" y="2659567"/>
          <a:ext cx="5184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8418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FC1A716B-6B74-4DA7-87DA-078AB017FD08}" cxnId="{3F9759CE-9821-4D1C-9786-FBD736CC2092}" type="sibTrans">
      <dgm:prSet/>
      <dgm:spPr/>
      <dgm:t>
        <a:bodyPr/>
        <a:lstStyle/>
        <a:p>
          <a:endParaRPr lang="ru-RU"/>
        </a:p>
      </dgm:t>
    </dgm:pt>
    <dgm:pt modelId="{A46E7A56-DCFF-4E99-8394-17ACDA399A7B}">
      <dgm:prSet phldrT="[Текст]" phldr="0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219256" y="3751983"/>
          <a:ext cx="1524880" cy="975386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Проведене совместных мероприятий</a:t>
          </a:r>
          <a:r>
            <a:rPr lang="ru-RU" sz="120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/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2E847C7C-D5E6-4EDD-90E7-EF74D6D2D324}" cxnId="{23C7F8CD-0121-40DA-AEFC-2EA6EBC1859F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3704010">
          <a:off x="3246028" y="3469008"/>
          <a:ext cx="6425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2573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6F1BBCEE-1642-42B2-B504-97EE9290D6D6}" cxnId="{23C7F8CD-0121-40DA-AEFC-2EA6EBC1859F}" type="sibTrans">
      <dgm:prSet/>
      <dgm:spPr/>
      <dgm:t>
        <a:bodyPr/>
        <a:lstStyle/>
        <a:p>
          <a:endParaRPr lang="ru-RU"/>
        </a:p>
      </dgm:t>
    </dgm:pt>
    <dgm:pt modelId="{E7EE13BB-1CC8-460D-9100-3D2D4F3D288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1280438" y="3771040"/>
          <a:ext cx="1533200" cy="975386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/>
        <a:lstStyle/>
        <a:p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Наглядная информация для родителей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80A16789-7E3B-468A-8034-B7C9085C703C}" cxnId="{8AFA26A8-E6D9-4720-825A-B311E42D6DA0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7108662">
          <a:off x="2137490" y="3478537"/>
          <a:ext cx="66553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534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E6366961-E69C-4CF0-8940-1D410973604C}" cxnId="{8AFA26A8-E6D9-4720-825A-B311E42D6DA0}" type="sibTrans">
      <dgm:prSet/>
      <dgm:spPr/>
      <dgm:t>
        <a:bodyPr/>
        <a:lstStyle/>
        <a:p>
          <a:endParaRPr lang="ru-RU"/>
        </a:p>
      </dgm:t>
    </dgm:pt>
    <dgm:pt modelId="{2DE803CD-8687-44A7-BE38-3B05B7E2D07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286001" y="2413679"/>
          <a:ext cx="1364312" cy="1049759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/>
        <a:lstStyle/>
        <a:p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Групповые консультации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E936680-E6AC-42D8-89B0-A0D73BA3BD5B}" cxnId="{A3C6D9D6-FA39-4733-A6AE-B69F1228CC4E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10010720">
          <a:off x="1642410" y="2710584"/>
          <a:ext cx="60238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2387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3BBC59B1-BE3A-454F-9A92-5A709C2B782F}" cxnId="{A3C6D9D6-FA39-4733-A6AE-B69F1228CC4E}" type="sibTrans">
      <dgm:prSet/>
      <dgm:spPr/>
      <dgm:t>
        <a:bodyPr/>
        <a:lstStyle/>
        <a:p>
          <a:endParaRPr lang="ru-RU"/>
        </a:p>
      </dgm:t>
    </dgm:pt>
    <dgm:pt modelId="{7B17ACDE-F342-4061-9629-6113557F6060}">
      <dgm:prSet phldr="0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97606" y="553381"/>
          <a:ext cx="1325472" cy="1463811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Проведене рекламной кампании Дни открытых дверей</a:t>
          </a:r>
          <a:r>
            <a:rPr lang="ru-RU" sz="120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/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44325D6-A14B-4E0C-8DF5-A632525F1199}" cxnId="{F8FEE4AE-94C8-42B2-9695-FE9E3E871495}" type="parTrans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xfrm rot="12651106">
          <a:off x="1680734" y="1834631"/>
          <a:ext cx="59850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8506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A57A3876-558C-4B08-89FC-EEDB32A75D85}" cxnId="{F8FEE4AE-94C8-42B2-9695-FE9E3E871495}" type="sibTrans">
      <dgm:prSet/>
      <dgm:spPr/>
      <dgm:t>
        <a:bodyPr/>
        <a:lstStyle/>
        <a:p>
          <a:endParaRPr lang="ru-RU"/>
        </a:p>
      </dgm:t>
    </dgm:pt>
    <dgm:pt modelId="{48286904-9C6D-4E28-B5EC-6264FBEB92AF}">
      <dgm:prSet/>
      <dgm:spPr/>
      <dgm:t>
        <a:bodyPr/>
        <a:lstStyle/>
        <a:p>
          <a:endParaRPr lang="ru-RU"/>
        </a:p>
      </dgm:t>
    </dgm:pt>
    <dgm:pt modelId="{6638692B-95D8-41EF-ADD7-ECEFDBA66A78}" cxnId="{CCB00199-E563-4A4E-8207-09BD16E974F6}" type="parTrans">
      <dgm:prSet/>
      <dgm:spPr/>
      <dgm:t>
        <a:bodyPr/>
        <a:lstStyle/>
        <a:p>
          <a:endParaRPr lang="ru-RU"/>
        </a:p>
      </dgm:t>
    </dgm:pt>
    <dgm:pt modelId="{6F7FC9D3-4472-4306-9540-A59264302BDC}" cxnId="{CCB00199-E563-4A4E-8207-09BD16E974F6}" type="sibTrans">
      <dgm:prSet/>
      <dgm:spPr/>
      <dgm:t>
        <a:bodyPr/>
        <a:lstStyle/>
        <a:p>
          <a:endParaRPr lang="ru-RU"/>
        </a:p>
      </dgm:t>
    </dgm:pt>
    <dgm:pt modelId="{3353E96B-CC5F-4685-9FCD-6D6BC84A636B}" type="pres">
      <dgm:prSet presAssocID="{141A6B3E-784B-4724-8FF9-971BCF63597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BBAF350-943C-458A-A108-2051C74F9336}" type="pres">
      <dgm:prSet presAssocID="{C3BC8BE0-0BC1-4725-8922-DA726C86D899}" presName="singleCycle" presStyleCnt="0"/>
      <dgm:spPr/>
    </dgm:pt>
    <dgm:pt modelId="{11DC8965-60C4-45D9-B30A-4F0511D8F966}" type="pres">
      <dgm:prSet presAssocID="{C3BC8BE0-0BC1-4725-8922-DA726C86D899}" presName="singleCenter" presStyleLbl="node1" presStyleIdx="0" presStyleCnt="8" custScaleX="125466" custScaleY="96161" custLinFactNeighborX="3351" custLinFactNeighborY="-1676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01430EF5-32EA-4879-9A13-D38C7773507F}" type="pres">
      <dgm:prSet presAssocID="{F395C500-F7BA-40C0-9F95-74B39A3E611F}" presName="Name56" presStyleLbl="parChTrans1D2" presStyleIdx="0" presStyleCnt="7"/>
      <dgm:spPr/>
      <dgm:t>
        <a:bodyPr/>
        <a:lstStyle/>
        <a:p>
          <a:endParaRPr lang="ru-RU"/>
        </a:p>
      </dgm:t>
    </dgm:pt>
    <dgm:pt modelId="{124CBA20-FAAC-4A21-86F0-148B531F3F74}" type="pres">
      <dgm:prSet presAssocID="{076BFD9C-684C-4FF6-A540-26573AB1E54C}" presName="text0" presStyleLbl="node1" presStyleIdx="1" presStyleCnt="8" custScaleX="149803" custRadScaleRad="102583" custRadScaleInc="1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2CF03-1970-4292-A807-E3E71D6A657F}" type="pres">
      <dgm:prSet presAssocID="{01A29FA9-6E33-42A8-AB5C-1D96A348BCAF}" presName="Name56" presStyleLbl="parChTrans1D2" presStyleIdx="1" presStyleCnt="7"/>
      <dgm:spPr/>
      <dgm:t>
        <a:bodyPr/>
        <a:lstStyle/>
        <a:p>
          <a:endParaRPr lang="ru-RU"/>
        </a:p>
      </dgm:t>
    </dgm:pt>
    <dgm:pt modelId="{1DDD388A-524B-4951-AC56-0B60938D7D43}" type="pres">
      <dgm:prSet presAssocID="{4DB4FEEC-70B0-497C-AC74-D2DE77C885B4}" presName="text0" presStyleLbl="node1" presStyleIdx="2" presStyleCnt="8" custScaleX="178388" custRadScaleRad="127361" custRadScaleInc="18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DD4CB-2025-42C8-992D-6583AFAD5ECB}" type="pres">
      <dgm:prSet presAssocID="{2A83E503-E1A8-4BC6-AF7E-D9A5D2B62F6A}" presName="Name56" presStyleLbl="parChTrans1D2" presStyleIdx="2" presStyleCnt="7"/>
      <dgm:spPr/>
      <dgm:t>
        <a:bodyPr/>
        <a:lstStyle/>
        <a:p>
          <a:endParaRPr lang="ru-RU"/>
        </a:p>
      </dgm:t>
    </dgm:pt>
    <dgm:pt modelId="{1D02D9CE-59EF-4893-82E8-7CD79997F5FF}" type="pres">
      <dgm:prSet presAssocID="{2CAEA7D7-073B-4318-A1CF-B270718716B4}" presName="text0" presStyleLbl="node1" presStyleIdx="3" presStyleCnt="8" custScaleX="142599" custRadScaleRad="108064" custRadScaleInc="-16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68363-7030-49B5-BB99-3CA05A3FE89B}" type="pres">
      <dgm:prSet presAssocID="{2E847C7C-D5E6-4EDD-90E7-EF74D6D2D324}" presName="Name56" presStyleLbl="parChTrans1D2" presStyleIdx="3" presStyleCnt="7"/>
      <dgm:spPr/>
      <dgm:t>
        <a:bodyPr/>
        <a:lstStyle/>
        <a:p>
          <a:endParaRPr lang="ru-RU"/>
        </a:p>
      </dgm:t>
    </dgm:pt>
    <dgm:pt modelId="{28F6AA51-F4CA-4960-9E36-C2B1C3307030}" type="pres">
      <dgm:prSet presAssocID="{A46E7A56-DCFF-4E99-8394-17ACDA399A7B}" presName="text0" presStyleLbl="node1" presStyleIdx="4" presStyleCnt="8" custScaleX="156336" custRadScaleRad="102245" custRadScaleInc="-26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AADE0-EB51-4149-845C-9EF1580139FF}" type="pres">
      <dgm:prSet presAssocID="{80A16789-7E3B-468A-8034-B7C9085C703C}" presName="Name56" presStyleLbl="parChTrans1D2" presStyleIdx="4" presStyleCnt="7"/>
      <dgm:spPr/>
      <dgm:t>
        <a:bodyPr/>
        <a:lstStyle/>
        <a:p>
          <a:endParaRPr lang="ru-RU"/>
        </a:p>
      </dgm:t>
    </dgm:pt>
    <dgm:pt modelId="{4479DA2D-34B5-4AA9-9B26-8738844CFD6D}" type="pres">
      <dgm:prSet presAssocID="{E7EE13BB-1CC8-460D-9100-3D2D4F3D2888}" presName="text0" presStyleLbl="node1" presStyleIdx="5" presStyleCnt="8" custScaleX="157189" custRadScaleRad="96995" custRadScaleInc="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E9F51-E9E2-4654-BE52-B1AA1131DAE2}" type="pres">
      <dgm:prSet presAssocID="{5E936680-E6AC-42D8-89B0-A0D73BA3BD5B}" presName="Name56" presStyleLbl="parChTrans1D2" presStyleIdx="5" presStyleCnt="7"/>
      <dgm:spPr/>
      <dgm:t>
        <a:bodyPr/>
        <a:lstStyle/>
        <a:p>
          <a:endParaRPr lang="ru-RU"/>
        </a:p>
      </dgm:t>
    </dgm:pt>
    <dgm:pt modelId="{DBB5F19D-79C0-429E-9DAB-A8EECE146511}" type="pres">
      <dgm:prSet presAssocID="{2DE803CD-8687-44A7-BE38-3B05B7E2D070}" presName="text0" presStyleLbl="node1" presStyleIdx="6" presStyleCnt="8" custScaleX="139874" custScaleY="107625" custRadScaleRad="98915" custRadScaleInc="2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AEA5F-07D9-4368-8615-23FB8B87F9B6}" type="pres">
      <dgm:prSet presAssocID="{444325D6-A14B-4E0C-8DF5-A632525F1199}" presName="Name56" presStyleLbl="parChTrans1D2" presStyleIdx="6" presStyleCnt="7"/>
      <dgm:spPr/>
      <dgm:t>
        <a:bodyPr/>
        <a:lstStyle/>
        <a:p>
          <a:endParaRPr lang="ru-RU"/>
        </a:p>
      </dgm:t>
    </dgm:pt>
    <dgm:pt modelId="{8579CE0C-3B15-49D1-B61F-76420A485598}" type="pres">
      <dgm:prSet presAssocID="{7B17ACDE-F342-4061-9629-6113557F6060}" presName="text0" presStyleLbl="node1" presStyleIdx="7" presStyleCnt="8" custScaleX="135892" custScaleY="150075" custRadScaleRad="111189" custRadScaleInc="-17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DDE5B6-3E75-41C4-A623-069E8A86FDC5}" srcId="{141A6B3E-784B-4724-8FF9-971BCF635972}" destId="{C3BC8BE0-0BC1-4725-8922-DA726C86D899}" srcOrd="0" destOrd="0" parTransId="{AA98F9C2-CA30-4E80-9B2A-B10D399EB0CE}" sibTransId="{832F1C74-2C4D-4ACC-BF10-650D4BB2B91C}"/>
    <dgm:cxn modelId="{B9B4D7B6-34B6-4B18-BB42-9A2AC431FC00}" srcId="{C3BC8BE0-0BC1-4725-8922-DA726C86D899}" destId="{076BFD9C-684C-4FF6-A540-26573AB1E54C}" srcOrd="0" destOrd="0" parTransId="{F395C500-F7BA-40C0-9F95-74B39A3E611F}" sibTransId="{D991BC85-7733-4BF0-9805-F91163C826A2}"/>
    <dgm:cxn modelId="{05308FEB-84CD-4618-BC4B-8DC9A90078F4}" srcId="{C3BC8BE0-0BC1-4725-8922-DA726C86D899}" destId="{4DB4FEEC-70B0-497C-AC74-D2DE77C885B4}" srcOrd="1" destOrd="0" parTransId="{01A29FA9-6E33-42A8-AB5C-1D96A348BCAF}" sibTransId="{AD04BF81-0566-42C9-B309-216A21738581}"/>
    <dgm:cxn modelId="{3F9759CE-9821-4D1C-9786-FBD736CC2092}" srcId="{C3BC8BE0-0BC1-4725-8922-DA726C86D899}" destId="{2CAEA7D7-073B-4318-A1CF-B270718716B4}" srcOrd="2" destOrd="0" parTransId="{2A83E503-E1A8-4BC6-AF7E-D9A5D2B62F6A}" sibTransId="{FC1A716B-6B74-4DA7-87DA-078AB017FD08}"/>
    <dgm:cxn modelId="{23C7F8CD-0121-40DA-AEFC-2EA6EBC1859F}" srcId="{C3BC8BE0-0BC1-4725-8922-DA726C86D899}" destId="{A46E7A56-DCFF-4E99-8394-17ACDA399A7B}" srcOrd="3" destOrd="0" parTransId="{2E847C7C-D5E6-4EDD-90E7-EF74D6D2D324}" sibTransId="{6F1BBCEE-1642-42B2-B504-97EE9290D6D6}"/>
    <dgm:cxn modelId="{8AFA26A8-E6D9-4720-825A-B311E42D6DA0}" srcId="{C3BC8BE0-0BC1-4725-8922-DA726C86D899}" destId="{E7EE13BB-1CC8-460D-9100-3D2D4F3D2888}" srcOrd="4" destOrd="0" parTransId="{80A16789-7E3B-468A-8034-B7C9085C703C}" sibTransId="{E6366961-E69C-4CF0-8940-1D410973604C}"/>
    <dgm:cxn modelId="{A3C6D9D6-FA39-4733-A6AE-B69F1228CC4E}" srcId="{C3BC8BE0-0BC1-4725-8922-DA726C86D899}" destId="{2DE803CD-8687-44A7-BE38-3B05B7E2D070}" srcOrd="5" destOrd="0" parTransId="{5E936680-E6AC-42D8-89B0-A0D73BA3BD5B}" sibTransId="{3BBC59B1-BE3A-454F-9A92-5A709C2B782F}"/>
    <dgm:cxn modelId="{F8FEE4AE-94C8-42B2-9695-FE9E3E871495}" srcId="{C3BC8BE0-0BC1-4725-8922-DA726C86D899}" destId="{7B17ACDE-F342-4061-9629-6113557F6060}" srcOrd="6" destOrd="0" parTransId="{444325D6-A14B-4E0C-8DF5-A632525F1199}" sibTransId="{A57A3876-558C-4B08-89FC-EEDB32A75D85}"/>
    <dgm:cxn modelId="{CCB00199-E563-4A4E-8207-09BD16E974F6}" srcId="{141A6B3E-784B-4724-8FF9-971BCF635972}" destId="{48286904-9C6D-4E28-B5EC-6264FBEB92AF}" srcOrd="1" destOrd="0" parTransId="{6638692B-95D8-41EF-ADD7-ECEFDBA66A78}" sibTransId="{6F7FC9D3-4472-4306-9540-A59264302BDC}"/>
    <dgm:cxn modelId="{91EEE6B3-12A4-42B7-AA2E-691109DA4B93}" type="presOf" srcId="{141A6B3E-784B-4724-8FF9-971BCF635972}" destId="{3353E96B-CC5F-4685-9FCD-6D6BC84A636B}" srcOrd="0" destOrd="0" presId="urn:microsoft.com/office/officeart/2008/layout/RadialCluster"/>
    <dgm:cxn modelId="{F6415466-36A6-4594-873E-2DF578F79D56}" type="presParOf" srcId="{3353E96B-CC5F-4685-9FCD-6D6BC84A636B}" destId="{EBBAF350-943C-458A-A108-2051C74F9336}" srcOrd="0" destOrd="0" presId="urn:microsoft.com/office/officeart/2008/layout/RadialCluster"/>
    <dgm:cxn modelId="{D89EE7B8-6D4A-48F7-8D90-73605091AC10}" type="presParOf" srcId="{EBBAF350-943C-458A-A108-2051C74F9336}" destId="{11DC8965-60C4-45D9-B30A-4F0511D8F966}" srcOrd="0" destOrd="0" presId="urn:microsoft.com/office/officeart/2008/layout/RadialCluster"/>
    <dgm:cxn modelId="{B9A97C2B-B35D-431D-9D45-1A23A1285B6E}" type="presOf" srcId="{C3BC8BE0-0BC1-4725-8922-DA726C86D899}" destId="{11DC8965-60C4-45D9-B30A-4F0511D8F966}" srcOrd="0" destOrd="0" presId="urn:microsoft.com/office/officeart/2008/layout/RadialCluster"/>
    <dgm:cxn modelId="{37D0EFA9-339C-4B70-BABF-D0F3C0D8C24C}" type="presParOf" srcId="{EBBAF350-943C-458A-A108-2051C74F9336}" destId="{01430EF5-32EA-4879-9A13-D38C7773507F}" srcOrd="1" destOrd="0" presId="urn:microsoft.com/office/officeart/2008/layout/RadialCluster"/>
    <dgm:cxn modelId="{F188AF01-3857-49ED-9352-8E84538BC752}" type="presOf" srcId="{F395C500-F7BA-40C0-9F95-74B39A3E611F}" destId="{01430EF5-32EA-4879-9A13-D38C7773507F}" srcOrd="0" destOrd="0" presId="urn:microsoft.com/office/officeart/2008/layout/RadialCluster"/>
    <dgm:cxn modelId="{124AF56E-FA78-4F66-8445-C917BAB38BF3}" type="presParOf" srcId="{EBBAF350-943C-458A-A108-2051C74F9336}" destId="{124CBA20-FAAC-4A21-86F0-148B531F3F74}" srcOrd="2" destOrd="0" presId="urn:microsoft.com/office/officeart/2008/layout/RadialCluster"/>
    <dgm:cxn modelId="{ED09173F-BA3F-4EA8-B7BA-C3998D8D9D80}" type="presOf" srcId="{076BFD9C-684C-4FF6-A540-26573AB1E54C}" destId="{124CBA20-FAAC-4A21-86F0-148B531F3F74}" srcOrd="0" destOrd="0" presId="urn:microsoft.com/office/officeart/2008/layout/RadialCluster"/>
    <dgm:cxn modelId="{C8CFEB60-5496-4028-9A8D-557E5A9D98FC}" type="presParOf" srcId="{EBBAF350-943C-458A-A108-2051C74F9336}" destId="{6732CF03-1970-4292-A807-E3E71D6A657F}" srcOrd="3" destOrd="0" presId="urn:microsoft.com/office/officeart/2008/layout/RadialCluster"/>
    <dgm:cxn modelId="{B44CD9DE-EEC5-47E3-8C4A-22535F94DC16}" type="presOf" srcId="{01A29FA9-6E33-42A8-AB5C-1D96A348BCAF}" destId="{6732CF03-1970-4292-A807-E3E71D6A657F}" srcOrd="0" destOrd="0" presId="urn:microsoft.com/office/officeart/2008/layout/RadialCluster"/>
    <dgm:cxn modelId="{E962F793-101E-4B96-9F24-4B5C1BBFC0CE}" type="presParOf" srcId="{EBBAF350-943C-458A-A108-2051C74F9336}" destId="{1DDD388A-524B-4951-AC56-0B60938D7D43}" srcOrd="4" destOrd="0" presId="urn:microsoft.com/office/officeart/2008/layout/RadialCluster"/>
    <dgm:cxn modelId="{4E9E3AB5-A47B-4593-B716-E5E11609AB47}" type="presOf" srcId="{4DB4FEEC-70B0-497C-AC74-D2DE77C885B4}" destId="{1DDD388A-524B-4951-AC56-0B60938D7D43}" srcOrd="0" destOrd="0" presId="urn:microsoft.com/office/officeart/2008/layout/RadialCluster"/>
    <dgm:cxn modelId="{B59488AE-95E8-415D-BBC9-303C764F50D3}" type="presParOf" srcId="{EBBAF350-943C-458A-A108-2051C74F9336}" destId="{32CDD4CB-2025-42C8-992D-6583AFAD5ECB}" srcOrd="5" destOrd="0" presId="urn:microsoft.com/office/officeart/2008/layout/RadialCluster"/>
    <dgm:cxn modelId="{014A6685-AC2F-4426-98B5-0523C5FF5BA0}" type="presOf" srcId="{2A83E503-E1A8-4BC6-AF7E-D9A5D2B62F6A}" destId="{32CDD4CB-2025-42C8-992D-6583AFAD5ECB}" srcOrd="0" destOrd="0" presId="urn:microsoft.com/office/officeart/2008/layout/RadialCluster"/>
    <dgm:cxn modelId="{F59FD131-DC6F-42E4-8E40-9D81BD5231FC}" type="presParOf" srcId="{EBBAF350-943C-458A-A108-2051C74F9336}" destId="{1D02D9CE-59EF-4893-82E8-7CD79997F5FF}" srcOrd="6" destOrd="0" presId="urn:microsoft.com/office/officeart/2008/layout/RadialCluster"/>
    <dgm:cxn modelId="{4D3F7840-569F-4773-BB8E-E64FD42C766E}" type="presOf" srcId="{2CAEA7D7-073B-4318-A1CF-B270718716B4}" destId="{1D02D9CE-59EF-4893-82E8-7CD79997F5FF}" srcOrd="0" destOrd="0" presId="urn:microsoft.com/office/officeart/2008/layout/RadialCluster"/>
    <dgm:cxn modelId="{D1E0E7CD-BC05-477A-BFAC-6B8FED8B012C}" type="presParOf" srcId="{EBBAF350-943C-458A-A108-2051C74F9336}" destId="{53168363-7030-49B5-BB99-3CA05A3FE89B}" srcOrd="7" destOrd="0" presId="urn:microsoft.com/office/officeart/2008/layout/RadialCluster"/>
    <dgm:cxn modelId="{3E2EC2A0-68A0-4C19-949C-38EEFE33BEA9}" type="presOf" srcId="{2E847C7C-D5E6-4EDD-90E7-EF74D6D2D324}" destId="{53168363-7030-49B5-BB99-3CA05A3FE89B}" srcOrd="0" destOrd="0" presId="urn:microsoft.com/office/officeart/2008/layout/RadialCluster"/>
    <dgm:cxn modelId="{A851581B-D776-43FE-B767-9A324202CD0A}" type="presParOf" srcId="{EBBAF350-943C-458A-A108-2051C74F9336}" destId="{28F6AA51-F4CA-4960-9E36-C2B1C3307030}" srcOrd="8" destOrd="0" presId="urn:microsoft.com/office/officeart/2008/layout/RadialCluster"/>
    <dgm:cxn modelId="{128F034C-B1BE-4BF6-8903-DE7A2B7B8B60}" type="presOf" srcId="{A46E7A56-DCFF-4E99-8394-17ACDA399A7B}" destId="{28F6AA51-F4CA-4960-9E36-C2B1C3307030}" srcOrd="0" destOrd="0" presId="urn:microsoft.com/office/officeart/2008/layout/RadialCluster"/>
    <dgm:cxn modelId="{B4920D3D-A839-4F1C-85D7-1CCDA8E9B1F2}" type="presParOf" srcId="{EBBAF350-943C-458A-A108-2051C74F9336}" destId="{304AADE0-EB51-4149-845C-9EF1580139FF}" srcOrd="9" destOrd="0" presId="urn:microsoft.com/office/officeart/2008/layout/RadialCluster"/>
    <dgm:cxn modelId="{5A50F1D0-84DD-4298-A81D-449CA326FD4E}" type="presOf" srcId="{80A16789-7E3B-468A-8034-B7C9085C703C}" destId="{304AADE0-EB51-4149-845C-9EF1580139FF}" srcOrd="0" destOrd="0" presId="urn:microsoft.com/office/officeart/2008/layout/RadialCluster"/>
    <dgm:cxn modelId="{295D3CDE-E43D-4A4E-A3A3-F8DE39A1A753}" type="presParOf" srcId="{EBBAF350-943C-458A-A108-2051C74F9336}" destId="{4479DA2D-34B5-4AA9-9B26-8738844CFD6D}" srcOrd="10" destOrd="0" presId="urn:microsoft.com/office/officeart/2008/layout/RadialCluster"/>
    <dgm:cxn modelId="{04ABA2C5-0640-4A79-97E1-8C63336A1D43}" type="presOf" srcId="{E7EE13BB-1CC8-460D-9100-3D2D4F3D2888}" destId="{4479DA2D-34B5-4AA9-9B26-8738844CFD6D}" srcOrd="0" destOrd="0" presId="urn:microsoft.com/office/officeart/2008/layout/RadialCluster"/>
    <dgm:cxn modelId="{13B4B72C-853F-4D09-B319-CBF12F797AB5}" type="presParOf" srcId="{EBBAF350-943C-458A-A108-2051C74F9336}" destId="{801E9F51-E9E2-4654-BE52-B1AA1131DAE2}" srcOrd="11" destOrd="0" presId="urn:microsoft.com/office/officeart/2008/layout/RadialCluster"/>
    <dgm:cxn modelId="{82EB0330-718E-492D-8598-ABE95EB201CD}" type="presOf" srcId="{5E936680-E6AC-42D8-89B0-A0D73BA3BD5B}" destId="{801E9F51-E9E2-4654-BE52-B1AA1131DAE2}" srcOrd="0" destOrd="0" presId="urn:microsoft.com/office/officeart/2008/layout/RadialCluster"/>
    <dgm:cxn modelId="{654B4125-AEFC-475C-902F-9A3A0CBBC78B}" type="presParOf" srcId="{EBBAF350-943C-458A-A108-2051C74F9336}" destId="{DBB5F19D-79C0-429E-9DAB-A8EECE146511}" srcOrd="12" destOrd="0" presId="urn:microsoft.com/office/officeart/2008/layout/RadialCluster"/>
    <dgm:cxn modelId="{E1CE5D75-0054-4D7E-84D2-9C67C784BA42}" type="presOf" srcId="{2DE803CD-8687-44A7-BE38-3B05B7E2D070}" destId="{DBB5F19D-79C0-429E-9DAB-A8EECE146511}" srcOrd="0" destOrd="0" presId="urn:microsoft.com/office/officeart/2008/layout/RadialCluster"/>
    <dgm:cxn modelId="{BF75C75F-B1BE-4273-905D-0BAFC4961779}" type="presParOf" srcId="{EBBAF350-943C-458A-A108-2051C74F9336}" destId="{C12AEA5F-07D9-4368-8615-23FB8B87F9B6}" srcOrd="13" destOrd="0" presId="urn:microsoft.com/office/officeart/2008/layout/RadialCluster"/>
    <dgm:cxn modelId="{15A8FD4C-0C51-44AD-9ECE-028CD906A36B}" type="presOf" srcId="{444325D6-A14B-4E0C-8DF5-A632525F1199}" destId="{C12AEA5F-07D9-4368-8615-23FB8B87F9B6}" srcOrd="0" destOrd="0" presId="urn:microsoft.com/office/officeart/2008/layout/RadialCluster"/>
    <dgm:cxn modelId="{D505150D-C606-4B82-AB06-F464E83A42B2}" type="presParOf" srcId="{EBBAF350-943C-458A-A108-2051C74F9336}" destId="{8579CE0C-3B15-49D1-B61F-76420A485598}" srcOrd="14" destOrd="0" presId="urn:microsoft.com/office/officeart/2008/layout/RadialCluster"/>
    <dgm:cxn modelId="{7F062B62-0573-4BB5-8186-BA1F1D9CC17D}" type="presOf" srcId="{7B17ACDE-F342-4061-9629-6113557F6060}" destId="{8579CE0C-3B15-49D1-B61F-76420A485598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5316220" cy="5316220"/>
        <a:chOff x="0" y="0"/>
        <a:chExt cx="5316220" cy="5316220"/>
      </a:xfrm>
    </dsp:grpSpPr>
    <dsp:sp modelId="{11DC8965-60C4-45D9-B30A-4F0511D8F966}">
      <dsp:nvSpPr>
        <dsp:cNvPr id="3" name="Скругленный прямоугольник 2"/>
        <dsp:cNvSpPr/>
      </dsp:nvSpPr>
      <dsp:spPr bwMode="white">
        <a:xfrm>
          <a:off x="3600628" y="1940736"/>
          <a:ext cx="1594866" cy="1594866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lIns="35560" tIns="35560" rIns="35560" bIns="355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Взаимодействия ДОУ с семьями воспитанников</a:t>
          </a:r>
          <a:endParaRPr lang="ru-RU" sz="1400" dirty="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600628" y="1940736"/>
        <a:ext cx="1594866" cy="1594866"/>
      </dsp:txXfrm>
    </dsp:sp>
    <dsp:sp modelId="{01430EF5-32EA-4879-9A13-D38C7773507F}">
      <dsp:nvSpPr>
        <dsp:cNvPr id="4" name="Полилиния 3"/>
        <dsp:cNvSpPr/>
      </dsp:nvSpPr>
      <dsp:spPr bwMode="white">
        <a:xfrm>
          <a:off x="3996825" y="1472898"/>
          <a:ext cx="872527" cy="63500"/>
        </a:xfrm>
        <a:custGeom>
          <a:avLst/>
          <a:gdLst/>
          <a:ahLst/>
          <a:cxnLst/>
          <a:pathLst>
            <a:path w="1374" h="100">
              <a:moveTo>
                <a:pt x="668" y="737"/>
              </a:moveTo>
              <a:lnTo>
                <a:pt x="707" y="-637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3996825" y="1472898"/>
        <a:ext cx="872527" cy="63500"/>
      </dsp:txXfrm>
    </dsp:sp>
    <dsp:sp modelId="{124CBA20-FAAC-4A21-86F0-148B531F3F74}">
      <dsp:nvSpPr>
        <dsp:cNvPr id="5" name="Скругленный прямоугольник 4"/>
        <dsp:cNvSpPr/>
      </dsp:nvSpPr>
      <dsp:spPr bwMode="white">
        <a:xfrm>
          <a:off x="3926364" y="0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Первичное знакомство, беседа, анкетирование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26364" y="0"/>
        <a:ext cx="1068560" cy="1068560"/>
      </dsp:txXfrm>
    </dsp:sp>
    <dsp:sp modelId="{6732CF03-1970-4292-A807-E3E71D6A657F}">
      <dsp:nvSpPr>
        <dsp:cNvPr id="6" name="Полилиния 5"/>
        <dsp:cNvSpPr/>
      </dsp:nvSpPr>
      <dsp:spPr bwMode="white">
        <a:xfrm>
          <a:off x="5100481" y="1859050"/>
          <a:ext cx="1119322" cy="63500"/>
        </a:xfrm>
        <a:custGeom>
          <a:avLst/>
          <a:gdLst/>
          <a:ahLst/>
          <a:cxnLst/>
          <a:pathLst>
            <a:path w="1763" h="100">
              <a:moveTo>
                <a:pt x="150" y="541"/>
              </a:moveTo>
              <a:lnTo>
                <a:pt x="1613" y="-441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5100481" y="1859050"/>
        <a:ext cx="1119322" cy="63500"/>
      </dsp:txXfrm>
    </dsp:sp>
    <dsp:sp modelId="{1DDD388A-524B-4951-AC56-0B60938D7D43}">
      <dsp:nvSpPr>
        <dsp:cNvPr id="7" name="Скругленный прямоугольник 6"/>
        <dsp:cNvSpPr/>
      </dsp:nvSpPr>
      <dsp:spPr bwMode="white">
        <a:xfrm>
          <a:off x="6124788" y="685834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vert="horz" wrap="square"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Проведене индивидуальных бесед с родителями об особенностях развития их ребёнка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6124788" y="685834"/>
        <a:ext cx="1068560" cy="1068560"/>
      </dsp:txXfrm>
    </dsp:sp>
    <dsp:sp modelId="{32CDD4CB-2025-42C8-992D-6583AFAD5ECB}">
      <dsp:nvSpPr>
        <dsp:cNvPr id="8" name="Полилиния 7"/>
        <dsp:cNvSpPr/>
      </dsp:nvSpPr>
      <dsp:spPr bwMode="white">
        <a:xfrm>
          <a:off x="5189056" y="2916527"/>
          <a:ext cx="966426" cy="63500"/>
        </a:xfrm>
        <a:custGeom>
          <a:avLst/>
          <a:gdLst/>
          <a:ahLst/>
          <a:cxnLst/>
          <a:pathLst>
            <a:path w="1522" h="100">
              <a:moveTo>
                <a:pt x="10" y="-74"/>
              </a:moveTo>
              <a:lnTo>
                <a:pt x="1512" y="174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5189056" y="2916527"/>
        <a:ext cx="966426" cy="63500"/>
      </dsp:txXfrm>
    </dsp:sp>
    <dsp:sp modelId="{1D02D9CE-59EF-4893-82E8-7CD79997F5FF}">
      <dsp:nvSpPr>
        <dsp:cNvPr id="9" name="Скругленный прямоугольник 8"/>
        <dsp:cNvSpPr/>
      </dsp:nvSpPr>
      <dsp:spPr bwMode="white">
        <a:xfrm>
          <a:off x="6149043" y="2580713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Родительские собрания</a:t>
          </a:r>
        </a:p>
      </dsp:txBody>
      <dsp:txXfrm>
        <a:off x="6149043" y="2580713"/>
        <a:ext cx="1068560" cy="1068560"/>
      </dsp:txXfrm>
    </dsp:sp>
    <dsp:sp modelId="{53168363-7030-49B5-BB99-3CA05A3FE89B}">
      <dsp:nvSpPr>
        <dsp:cNvPr id="10" name="Полилиния 9"/>
        <dsp:cNvSpPr/>
      </dsp:nvSpPr>
      <dsp:spPr bwMode="white">
        <a:xfrm>
          <a:off x="4718079" y="3791402"/>
          <a:ext cx="672060" cy="63500"/>
        </a:xfrm>
        <a:custGeom>
          <a:avLst/>
          <a:gdLst/>
          <a:ahLst/>
          <a:cxnLst/>
          <a:pathLst>
            <a:path w="1058" h="100">
              <a:moveTo>
                <a:pt x="255" y="-403"/>
              </a:moveTo>
              <a:lnTo>
                <a:pt x="803" y="503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4718079" y="3791402"/>
        <a:ext cx="672060" cy="63500"/>
      </dsp:txXfrm>
    </dsp:sp>
    <dsp:sp modelId="{28F6AA51-F4CA-4960-9E36-C2B1C3307030}">
      <dsp:nvSpPr>
        <dsp:cNvPr id="11" name="Скругленный прямоугольник 10"/>
        <dsp:cNvSpPr/>
      </dsp:nvSpPr>
      <dsp:spPr bwMode="white">
        <a:xfrm>
          <a:off x="5016758" y="4110702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vert="horz" wrap="square"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Проведене совместных мероприятий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5016758" y="4110702"/>
        <a:ext cx="1068560" cy="1068560"/>
      </dsp:txXfrm>
    </dsp:sp>
    <dsp:sp modelId="{304AADE0-EB51-4149-845C-9EF1580139FF}">
      <dsp:nvSpPr>
        <dsp:cNvPr id="12" name="Полилиния 11"/>
        <dsp:cNvSpPr/>
      </dsp:nvSpPr>
      <dsp:spPr bwMode="white">
        <a:xfrm>
          <a:off x="3515290" y="3801843"/>
          <a:ext cx="666739" cy="63500"/>
        </a:xfrm>
        <a:custGeom>
          <a:avLst/>
          <a:gdLst/>
          <a:ahLst/>
          <a:cxnLst/>
          <a:pathLst>
            <a:path w="1050" h="100">
              <a:moveTo>
                <a:pt x="760" y="-419"/>
              </a:moveTo>
              <a:lnTo>
                <a:pt x="290" y="519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3515290" y="3801843"/>
        <a:ext cx="666739" cy="63500"/>
      </dsp:txXfrm>
    </dsp:sp>
    <dsp:sp modelId="{4479DA2D-34B5-4AA9-9B26-8738844CFD6D}">
      <dsp:nvSpPr>
        <dsp:cNvPr id="13" name="Скругленный прямоугольник 12"/>
        <dsp:cNvSpPr/>
      </dsp:nvSpPr>
      <dsp:spPr bwMode="white">
        <a:xfrm>
          <a:off x="2896960" y="4131583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Наглядная информация для родителей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896960" y="4131583"/>
        <a:ext cx="1068560" cy="1068560"/>
      </dsp:txXfrm>
    </dsp:sp>
    <dsp:sp modelId="{801E9F51-E9E2-4654-BE52-B1AA1131DAE2}">
      <dsp:nvSpPr>
        <dsp:cNvPr id="14" name="Полилиния 13"/>
        <dsp:cNvSpPr/>
      </dsp:nvSpPr>
      <dsp:spPr bwMode="white">
        <a:xfrm>
          <a:off x="2773276" y="2976473"/>
          <a:ext cx="837470" cy="63500"/>
        </a:xfrm>
        <a:custGeom>
          <a:avLst/>
          <a:gdLst/>
          <a:ahLst/>
          <a:cxnLst/>
          <a:pathLst>
            <a:path w="1319" h="100">
              <a:moveTo>
                <a:pt x="1303" y="-94"/>
              </a:moveTo>
              <a:lnTo>
                <a:pt x="16" y="194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2773276" y="2976473"/>
        <a:ext cx="837470" cy="63500"/>
      </dsp:txXfrm>
    </dsp:sp>
    <dsp:sp modelId="{DBB5F19D-79C0-429E-9DAB-A8EECE146511}">
      <dsp:nvSpPr>
        <dsp:cNvPr id="15" name="Скругленный прямоугольник 14"/>
        <dsp:cNvSpPr/>
      </dsp:nvSpPr>
      <dsp:spPr bwMode="white">
        <a:xfrm>
          <a:off x="1714835" y="2685072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Групповые консультации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714835" y="2685072"/>
        <a:ext cx="1068560" cy="1068560"/>
      </dsp:txXfrm>
    </dsp:sp>
    <dsp:sp modelId="{C12AEA5F-07D9-4368-8615-23FB8B87F9B6}">
      <dsp:nvSpPr>
        <dsp:cNvPr id="16" name="Полилиния 15"/>
        <dsp:cNvSpPr/>
      </dsp:nvSpPr>
      <dsp:spPr bwMode="white">
        <a:xfrm>
          <a:off x="2815480" y="1955799"/>
          <a:ext cx="854070" cy="63500"/>
        </a:xfrm>
        <a:custGeom>
          <a:avLst/>
          <a:gdLst/>
          <a:ahLst/>
          <a:cxnLst/>
          <a:pathLst>
            <a:path w="1345" h="100">
              <a:moveTo>
                <a:pt x="1236" y="416"/>
              </a:moveTo>
              <a:lnTo>
                <a:pt x="109" y="-316"/>
              </a:lnTo>
            </a:path>
          </a:pathLst>
        </a:custGeom>
        <a:ln w="25400" cap="flat" cmpd="sng" algn="ctr">
          <a:solidFill>
            <a:srgbClr val="4F81B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Xfrm>
        <a:off x="2815480" y="1955799"/>
        <a:ext cx="854070" cy="63500"/>
      </dsp:txXfrm>
    </dsp:sp>
    <dsp:sp modelId="{8579CE0C-3B15-49D1-B61F-76420A485598}">
      <dsp:nvSpPr>
        <dsp:cNvPr id="17" name="Скругленный прямоугольник 16"/>
        <dsp:cNvSpPr/>
      </dsp:nvSpPr>
      <dsp:spPr bwMode="white">
        <a:xfrm>
          <a:off x="1815842" y="873587"/>
          <a:ext cx="1068560" cy="1068560"/>
        </a:xfrm>
        <a:prstGeom prst="round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vert="horz" wrap="square" lIns="30480" tIns="30480" rIns="30480" bIns="3048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Проведене рекламной кампании Дни открытых дверей</a:t>
          </a:r>
          <a:endParaRPr lang="ru-RU" sz="1200">
            <a:solidFill>
              <a:sysClr val="windowText" lastClr="0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815842" y="873587"/>
        <a:ext cx="1068560" cy="1068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Sty" val="noArr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stAng" val="90"/>
                              <dgm:param type="ctrShpMap" val="fNode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stAng" val="45"/>
                              <dgm:param type="spanAng" val="90"/>
                              <dgm:param type="ctrShpMap" val="fNode"/>
                            </dgm:alg>
                          </dgm:if>
                          <dgm:else name="Name68">
                            <dgm:alg type="cycle">
                              <dgm:param type="stAng" val="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73">
                            <dgm:alg type="cycle">
                              <dgm:param type="stAng" val="27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78">
                            <dgm:alg type="cycle">
                              <dgm:param type="stAng" val="27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83">
                            <dgm:alg type="cycle">
                              <dgm:param type="stAng" val="29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88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93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98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stAng" val="270"/>
                              <dgm:param type="ctrShpMap" val="fNode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stAng" val="315"/>
                              <dgm:param type="spanAng" val="-90"/>
                              <dgm:param type="ctrShpMap" val="fNode"/>
                            </dgm:alg>
                          </dgm:if>
                          <dgm:else name="Name106">
                            <dgm:alg type="cycle">
                              <dgm:param type="stAng" val="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11">
                            <dgm:alg type="cycle">
                              <dgm:param type="stAng" val="9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16">
                            <dgm:alg type="cycle">
                              <dgm:param type="stAng" val="9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21">
                            <dgm:alg type="cycle">
                              <dgm:param type="stAng" val="6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26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31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36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srcNode" val="textCenter"/>
                    <dgm:param type="dstNode" val="childCenter1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stAng" val="135"/>
                              <dgm:param type="spanAng" val="90"/>
                              <dgm:param type="ctrShpMap" val="fNode"/>
                            </dgm:alg>
                          </dgm:if>
                          <dgm:else name="Name155">
                            <dgm:alg type="cycle">
                              <dgm:param type="stAng" val="9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stAng" val="12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stAng" val="75"/>
                              <dgm:param type="spanAng" val="9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stAng" val="3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stAng" val="90"/>
                              <dgm:param type="ctrShpMap" val="fNode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stAng" val="45"/>
                              <dgm:param type="spanAng" val="90"/>
                              <dgm:param type="ctrShpMap" val="fNode"/>
                            </dgm:alg>
                          </dgm:if>
                          <dgm:else name="Name165">
                            <dgm:alg type="cycle">
                              <dgm:param type="stAng" val="2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stAng" val="72"/>
                              <dgm:param type="ctrShpMap" val="fNode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stAng" val="27"/>
                              <dgm:param type="spanAng" val="90"/>
                              <dgm:param type="ctrShpMap" val="fNode"/>
                            </dgm:alg>
                          </dgm:if>
                          <dgm:else name="Name170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stAng" val="60"/>
                              <dgm:param type="ctrShpMap" val="fNode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stAng" val="15"/>
                              <dgm:param type="spanAng" val="90"/>
                              <dgm:param type="ctrShpMap" val="fNode"/>
                            </dgm:alg>
                          </dgm:if>
                          <dgm:else name="Name175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stAng" val="51"/>
                              <dgm:param type="ctrShpMap" val="fNode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stAng" val="6"/>
                              <dgm:param type="spanAng" val="90"/>
                              <dgm:param type="ctrShpMap" val="fNode"/>
                            </dgm:alg>
                          </dgm:if>
                          <dgm:else name="Name180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stAng" val="225"/>
                              <dgm:param type="spanAng" val="-90"/>
                              <dgm:param type="ctrShpMap" val="fNode"/>
                            </dgm:alg>
                          </dgm:if>
                          <dgm:else name="Name188">
                            <dgm:alg type="cycle">
                              <dgm:param type="stAng" val="27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stAng" val="24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stAng" val="285"/>
                              <dgm:param type="spanAng" val="-9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stAng" val="33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stAng" val="270"/>
                              <dgm:param type="ctrShpMap" val="fNode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stAng" val="315"/>
                              <dgm:param type="spanAng" val="-90"/>
                              <dgm:param type="ctrShpMap" val="fNode"/>
                            </dgm:alg>
                          </dgm:if>
                          <dgm:else name="Name198">
                            <dgm:alg type="cycle">
                              <dgm:param type="stAng" val="33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stAng" val="288"/>
                              <dgm:param type="ctrShpMap" val="fNode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stAng" val="333"/>
                              <dgm:param type="spanAng" val="-90"/>
                              <dgm:param type="ctrShpMap" val="fNode"/>
                            </dgm:alg>
                          </dgm:if>
                          <dgm:else name="Name203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stAng" val="300"/>
                              <dgm:param type="ctrShpMap" val="fNode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stAng" val="345"/>
                              <dgm:param type="spanAng" val="-90"/>
                              <dgm:param type="ctrShpMap" val="fNode"/>
                            </dgm:alg>
                          </dgm:if>
                          <dgm:else name="Name208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stAng" val="308"/>
                              <dgm:param type="ctrShpMap" val="fNode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stAng" val="353"/>
                              <dgm:param type="spanAng" val="-90"/>
                              <dgm:param type="ctrShpMap" val="fNode"/>
                            </dgm:alg>
                          </dgm:if>
                          <dgm:else name="Name213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srcNode" val="textCenter"/>
                    <dgm:param type="dstNode" val="childCenter2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stAng" val="24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stAng" val="195"/>
                              <dgm:param type="spanAng" val="9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stAng" val="15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stAng" val="135"/>
                              <dgm:param type="spanAng" val="90"/>
                              <dgm:param type="ctrShpMap" val="fNode"/>
                            </dgm:alg>
                          </dgm:if>
                          <dgm:else name="Name237">
                            <dgm:alg type="cycle">
                              <dgm:param type="stAng" val="11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stAng" val="144"/>
                              <dgm:param type="ctrShpMap" val="fNode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stAng" val="99"/>
                              <dgm:param type="spanAng" val="90"/>
                              <dgm:param type="ctrShpMap" val="fNode"/>
                            </dgm:alg>
                          </dgm:if>
                          <dgm:else name="Name242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stAng" val="120"/>
                              <dgm:param type="ctrShpMap" val="fNode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stAng" val="75"/>
                              <dgm:param type="spanAng" val="90"/>
                              <dgm:param type="ctrShpMap" val="fNode"/>
                            </dgm:alg>
                          </dgm:if>
                          <dgm:else name="Name247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stAng" val="102"/>
                              <dgm:param type="ctrShpMap" val="fNode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stAng" val="57"/>
                              <dgm:param type="spanAng" val="90"/>
                              <dgm:param type="ctrShpMap" val="fNode"/>
                            </dgm:alg>
                          </dgm:if>
                          <dgm:else name="Name252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stAng" val="12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stAng" val="165"/>
                              <dgm:param type="spanAng" val="-9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stAng" val="21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stAng" val="225"/>
                              <dgm:param type="spanAng" val="-90"/>
                              <dgm:param type="ctrShpMap" val="fNode"/>
                            </dgm:alg>
                          </dgm:if>
                          <dgm:else name="Name265">
                            <dgm:alg type="cycle">
                              <dgm:param type="stAng" val="24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stAng" val="216"/>
                              <dgm:param type="ctrShpMap" val="fNode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stAng" val="261"/>
                              <dgm:param type="spanAng" val="-90"/>
                              <dgm:param type="ctrShpMap" val="fNode"/>
                            </dgm:alg>
                          </dgm:if>
                          <dgm:else name="Name270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stAng" val="240"/>
                              <dgm:param type="ctrShpMap" val="fNode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stAng" val="285"/>
                              <dgm:param type="spanAng" val="-90"/>
                              <dgm:param type="ctrShpMap" val="fNode"/>
                            </dgm:alg>
                          </dgm:if>
                          <dgm:else name="Name275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stAng" val="257"/>
                              <dgm:param type="ctrShpMap" val="fNode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stAng" val="302"/>
                              <dgm:param type="spanAng" val="-90"/>
                              <dgm:param type="ctrShpMap" val="fNode"/>
                            </dgm:alg>
                          </dgm:if>
                          <dgm:else name="Name280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srcNode" val="textCenter"/>
                    <dgm:param type="dstNode" val="childCenter3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stAng" val="270"/>
                              <dgm:param type="ctrShpMap" val="fNode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stAng" val="225"/>
                              <dgm:param type="spanAng" val="90"/>
                              <dgm:param type="ctrShpMap" val="fNode"/>
                            </dgm:alg>
                          </dgm:if>
                          <dgm:else name="Name299">
                            <dgm:alg type="cycle">
                              <dgm:param type="stAng" val="20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stAng" val="216"/>
                              <dgm:param type="ctrShpMap" val="fNode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stAng" val="171"/>
                              <dgm:param type="spanAng" val="90"/>
                              <dgm:param type="ctrShpMap" val="fNode"/>
                            </dgm:alg>
                          </dgm:if>
                          <dgm:else name="Name304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stAng" val="135"/>
                              <dgm:param type="spanAng" val="90"/>
                              <dgm:param type="ctrShpMap" val="fNode"/>
                            </dgm:alg>
                          </dgm:if>
                          <dgm:else name="Name309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stAng" val="154"/>
                              <dgm:param type="ctrShpMap" val="fNode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stAng" val="109"/>
                              <dgm:param type="spanAng" val="90"/>
                              <dgm:param type="ctrShpMap" val="fNode"/>
                            </dgm:alg>
                          </dgm:if>
                          <dgm:else name="Name314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stAng" val="90"/>
                              <dgm:param type="ctrShpMap" val="fNode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stAng" val="135"/>
                              <dgm:param type="spanAng" val="-90"/>
                              <dgm:param type="ctrShpMap" val="fNode"/>
                            </dgm:alg>
                          </dgm:if>
                          <dgm:else name="Name322">
                            <dgm:alg type="cycle">
                              <dgm:param type="stAng" val="15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stAng" val="144"/>
                              <dgm:param type="ctrShpMap" val="fNode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stAng" val="189"/>
                              <dgm:param type="spanAng" val="-90"/>
                              <dgm:param type="ctrShpMap" val="fNode"/>
                            </dgm:alg>
                          </dgm:if>
                          <dgm:else name="Name327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stAng" val="225"/>
                              <dgm:param type="spanAng" val="-90"/>
                              <dgm:param type="ctrShpMap" val="fNode"/>
                            </dgm:alg>
                          </dgm:if>
                          <dgm:else name="Name332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stAng" val="205"/>
                              <dgm:param type="ctrShpMap" val="fNode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stAng" val="250"/>
                              <dgm:param type="spanAng" val="-90"/>
                              <dgm:param type="ctrShpMap" val="fNode"/>
                            </dgm:alg>
                          </dgm:if>
                          <dgm:else name="Name337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srcNode" val="textCenter"/>
                    <dgm:param type="dstNode" val="childCenter4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stAng" val="288"/>
                              <dgm:param type="ctrShpMap" val="fNode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stAng" val="243"/>
                              <dgm:param type="spanAng" val="90"/>
                              <dgm:param type="ctrShpMap" val="fNode"/>
                            </dgm:alg>
                          </dgm:if>
                          <dgm:else name="Name356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stAng" val="240"/>
                              <dgm:param type="ctrShpMap" val="fNode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stAng" val="195"/>
                              <dgm:param type="spanAng" val="90"/>
                              <dgm:param type="ctrShpMap" val="fNode"/>
                            </dgm:alg>
                          </dgm:if>
                          <dgm:else name="Name361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stAng" val="205"/>
                              <dgm:param type="ctrShpMap" val="fNode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stAng" val="160"/>
                              <dgm:param type="spanAng" val="90"/>
                              <dgm:param type="ctrShpMap" val="fNode"/>
                            </dgm:alg>
                          </dgm:if>
                          <dgm:else name="Name366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stAng" val="72"/>
                              <dgm:param type="ctrShpMap" val="fNode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stAng" val="117"/>
                              <dgm:param type="spanAng" val="-90"/>
                              <dgm:param type="ctrShpMap" val="fNode"/>
                            </dgm:alg>
                          </dgm:if>
                          <dgm:else name="Name374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stAng" val="120"/>
                              <dgm:param type="ctrShpMap" val="fNode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stAng" val="165"/>
                              <dgm:param type="spanAng" val="-90"/>
                              <dgm:param type="ctrShpMap" val="fNode"/>
                            </dgm:alg>
                          </dgm:if>
                          <dgm:else name="Name379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stAng" val="154"/>
                              <dgm:param type="ctrShpMap" val="fNode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stAng" val="199"/>
                              <dgm:param type="spanAng" val="-90"/>
                              <dgm:param type="ctrShpMap" val="fNode"/>
                            </dgm:alg>
                          </dgm:if>
                          <dgm:else name="Name384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srcNode" val="textCenter"/>
                    <dgm:param type="dstNode" val="childCenter5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stAng" val="300"/>
                              <dgm:param type="ctrShpMap" val="fNode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stAng" val="255"/>
                              <dgm:param type="spanAng" val="90"/>
                              <dgm:param type="ctrShpMap" val="fNode"/>
                            </dgm:alg>
                          </dgm:if>
                          <dgm:else name="Name403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stAng" val="257"/>
                              <dgm:param type="ctrShpMap" val="fNode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stAng" val="212"/>
                              <dgm:param type="spanAng" val="90"/>
                              <dgm:param type="ctrShpMap" val="fNode"/>
                            </dgm:alg>
                          </dgm:if>
                          <dgm:else name="Name408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stAng" val="60"/>
                              <dgm:param type="ctrShpMap" val="fNode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stAng" val="105"/>
                              <dgm:param type="spanAng" val="-90"/>
                              <dgm:param type="ctrShpMap" val="fNode"/>
                            </dgm:alg>
                          </dgm:if>
                          <dgm:else name="Name416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stAng" val="102"/>
                              <dgm:param type="ctrShpMap" val="fNode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stAng" val="147"/>
                              <dgm:param type="spanAng" val="-90"/>
                              <dgm:param type="ctrShpMap" val="fNode"/>
                            </dgm:alg>
                          </dgm:if>
                          <dgm:else name="Name421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srcNode" val="textCenter"/>
                    <dgm:param type="dstNode" val="childCenter6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stAng" val="308"/>
                              <dgm:param type="ctrShpMap" val="fNode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stAng" val="263"/>
                              <dgm:param type="spanAng" val="90"/>
                              <dgm:param type="ctrShpMap" val="fNode"/>
                            </dgm:alg>
                          </dgm:if>
                          <dgm:else name="Name440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stAng" val="51"/>
                              <dgm:param type="ctrShpMap" val="fNode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stAng" val="96"/>
                              <dgm:param type="spanAng" val="-90"/>
                              <dgm:param type="ctrShpMap" val="fNode"/>
                            </dgm:alg>
                          </dgm:if>
                          <dgm:else name="Name448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srcNode" val="textCenter"/>
                    <dgm:param type="dstNode" val="childCenter7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EEE8D-43D8-412D-A178-4B400C5BFDA8}" type="slidenum">
              <a:rPr lang="ru-RU" smtClean="0"/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E13EF4-BFC5-4CC0-A857-AA3065151F6F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11EEE8D-43D8-412D-A178-4B400C5BFDA8}" type="slidenum">
              <a:rPr lang="ru-RU" smtClean="0"/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628800"/>
            <a:ext cx="7992888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образования (ОП ДО)</a:t>
            </a:r>
            <a:endParaRPr lang="ru-RU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МБДОУ «Детский сад№5  «Улыбка» 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23928" y="1772816"/>
            <a:ext cx="4896544" cy="144016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Познавательно - речевое  развитие.</a:t>
            </a:r>
            <a:endParaRPr lang="ru-RU" sz="3600" b="1" dirty="0" smtClean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lucida grande"/>
              </a:rPr>
              <a:t>Приоритетные направления 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223" y="4149080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3600" b="1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3600" b="1" dirty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Ягодны годжи Худеем с ягодами годжи! . Похудение - форум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716" y="3284697"/>
            <a:ext cx="3949189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картинки область физическое  развит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23" y="1988840"/>
            <a:ext cx="386006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5112568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поведении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активной речью, включенной в общение; может обращаться с вопросами и просьбами, понимает речь взрослых; знает названия окружающих предметов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игрушек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стремится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общению со взрослыми и активно подражает им в движениях и действиях; появляются игры, в которых ребенок воспроизводит действия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взрослого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сверстникам; наблюдает за их действиями и подражает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искусства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развита крупная моторика, он стремится осваивать различные виды движения (бег, лазанье, перешагивание и пр.).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93610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раннем возрасте: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280920" cy="1215892"/>
          </a:xfrm>
        </p:spPr>
        <p:txBody>
          <a:bodyPr>
            <a:noAutofit/>
          </a:bodyPr>
          <a:lstStyle/>
          <a:p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 на этапе завершения дошкольного образования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5040560"/>
          </a:xfrm>
        </p:spPr>
        <p:txBody>
          <a:bodyPr>
            <a:no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конфликты;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нормам;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грамотности;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развита крупная и мелкая моторика; он подвижен, вынослив, владеет основными движениями, может контролировать свои движения и управлять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ими;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гигиены;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424936" cy="5109528"/>
        </p:xfrm>
        <a:graphic>
          <a:graphicData uri="http://schemas.openxmlformats.org/drawingml/2006/table">
            <a:tbl>
              <a:tblPr firstRow="1" firstCol="1" bandRow="1"/>
              <a:tblGrid>
                <a:gridCol w="3259218"/>
                <a:gridCol w="5165718"/>
              </a:tblGrid>
              <a:tr h="243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развития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Название программы</a:t>
                      </a:r>
                      <a:endParaRPr lang="ru-RU" sz="16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5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«Социально – коммуникативное развитие»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 </a:t>
                      </a:r>
                      <a:endParaRPr lang="ru-RU" sz="1600" dirty="0" smtClean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«Приобщение детей к истокам русской народной</a:t>
                      </a:r>
                      <a:r>
                        <a:rPr lang="ru-RU" sz="1600" b="0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культуры».</a:t>
                      </a:r>
                      <a:r>
                        <a:rPr lang="ru-RU" sz="16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О.Л.Князева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др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00"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«Основы безопасности детей дошкольного возраста»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Программа для ДОУ.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СтёркинаР.Б</a:t>
                      </a:r>
                      <a:endParaRPr lang="ru-RU" sz="16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«Мы» Программа экологического образования детей.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Н.Н. Кондратьева и др.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Речевое развитие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Программа развития речи детей дошкольного возраста в детском саду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О.С.Ушакова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, А.Г.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Арушанова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и др.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5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«Художественно – эстетическое развитие»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Программа эстетического воспитания дошкольников «Красота. Радость. Творчество»</a:t>
                      </a:r>
                      <a:r>
                        <a:rPr lang="ru-RU" sz="1600" i="0" baseline="0" dirty="0" smtClean="0"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Т.С. Комарова, А.В. Антонова, М.Б.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Зацепина</a:t>
                      </a:r>
                      <a:endParaRPr lang="ru-RU" sz="16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56"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«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Ладушки»</a:t>
                      </a:r>
                      <a:r>
                        <a:rPr lang="ru-RU" sz="1600" i="0" baseline="0" dirty="0" smtClean="0"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И.М.Каплунова</a:t>
                      </a:r>
                      <a:r>
                        <a:rPr lang="ru-RU" sz="1600" dirty="0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,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И.А.Новоскольцева</a:t>
                      </a:r>
                      <a:endParaRPr lang="ru-RU" sz="16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56"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Ритмическая мозаика»</a:t>
                      </a:r>
                      <a:r>
                        <a:rPr lang="ru-RU" sz="1600" i="0" baseline="0" dirty="0" smtClean="0"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Программа по ритмической пластике детей.</a:t>
                      </a:r>
                      <a:r>
                        <a:rPr lang="ru-RU" sz="1600" baseline="0" dirty="0" smtClean="0"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А.И.Буренина</a:t>
                      </a:r>
                      <a:endParaRPr lang="ru-RU" sz="16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Calibri" panose="020F0502020204030204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</a:rPr>
                        <a:t>«Физическое развитие»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48125" algn="l"/>
                        </a:tabLs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«Физическая культура дошкольникам»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Оздоровительная программа Л.Д. Глазыриной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Парциальные программы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4896544"/>
          </a:xfrm>
        </p:spPr>
        <p:txBody>
          <a:bodyPr>
            <a:noAutofit/>
          </a:bodyPr>
          <a:lstStyle/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рисвоение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норм и ценностей, принятых в обществе, включая моральные и нравственные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ценности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азвитие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общения и взаимодействия ребенка со взрослыми и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сверстниками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тановление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самостоятельности, целенаправленности и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саморегуляции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собственных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действий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азвитие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социального и эмоционального интеллекта, эмоциональной отзывчивости,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сопереживания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ормирование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готовности к совместной деятельности со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сверстниками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ормирование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уважительного отношения и чувства принадлежности к своей семье и к сообществу детей и взрослых в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Организации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ормирование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позитивных установок к различным видам труда и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творчества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ормирование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основ безопасного поведения в быту, социуме, природе.</a:t>
            </a:r>
            <a:endParaRPr lang="ru-RU" sz="18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758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Helvetica Neue"/>
              </a:rPr>
              <a:t>Социально – коммуникативное </a:t>
            </a:r>
            <a:r>
              <a:rPr lang="ru-RU" sz="3600" b="1" dirty="0" smtClean="0">
                <a:solidFill>
                  <a:srgbClr val="C00000"/>
                </a:solidFill>
                <a:latin typeface="Helvetica Neue"/>
              </a:rPr>
              <a:t>развитие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https://im2-tub-ru.yandex.net/i?id=b3c35f5ec020dbfb2f7f3ced916ffa7a&amp;n=2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108" y="5211609"/>
            <a:ext cx="2368674" cy="157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7524824" cy="3849291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интересов детей, любознательности и познавательной мотивации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действий, становление сознания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воображения и творческой активности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 себе, других людях, объектах окружающего мира, их свойствах и отношениях (форме, цвете, размере, материале, звучании, ритме, тепе, количестве, числе, части и целом, пространстве и времени, движении и покое, причинах и следствиях и др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природы, многообразии стран и народов мира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im2-tub-ru.yandex.net/i?id=19f1938fd801262e460eab9b0bd6740c&amp;n=2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13784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412776"/>
            <a:ext cx="7696365" cy="3168352"/>
          </a:xfrm>
        </p:spPr>
        <p:txBody>
          <a:bodyPr>
            <a:normAutofit fontScale="92500" lnSpcReduction="2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речью как средством общения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активного словаря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связной, грамматически правильной диалогической и монологической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звуковой и интонационной культуры речи, фонематического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книжной культурой, детской литературой, понимание на слух текстов различных жанров детской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аналитико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синтетической активности как предпосылки обучения грамоте 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075240" cy="100244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im1-tub-ru.yandex.net/i?id=cd98ce33ef782e00caa0b3af2d81989c&amp;n=2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58917"/>
            <a:ext cx="3168352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6480719" cy="432048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азвитие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предпосылок ценностно-смыслового восприятия и понимания произведений искусства (словесного, музыкального, изобразительного), мира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природы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тановление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эстетического отношения к окружающему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миру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ормирование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элементарных представлений о видах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искусства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осприятие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музыки, художественной литературы,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фольклора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тимулирование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сопереживания персонажам художественных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произведений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Tx/>
              <a:buFont typeface="Wingdings" panose="05000000000000000000" pitchFamily="2" charset="2"/>
              <a:buChar char="Ø"/>
              <a:tabLst>
                <a:tab pos="45720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Реализация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самостоятельной творческой деятельности детей (изобразительной, конструктивно-модельной, музыкальной и др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.)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эстетическое развити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im2-tub-ru.yandex.net/i?id=e9a27736a3e6a613a759baf1e15c5718&amp;n=2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13769"/>
            <a:ext cx="2363608" cy="20259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6480720" cy="4464496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Физическое развитие 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гибкость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пособствующих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 выполнением основных движений (ходьба, бег, мягкие прыжки, повороты в обе стороны),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Ф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ормирование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начальных представлений о некоторых видах спорта, овладение подвижными играми с правилами;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тановление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целенаправленности 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саморегуляции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в двигательной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сфере;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тановление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81128"/>
            <a:ext cx="2147348" cy="21473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663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/>
              </a:rPr>
              <a:t>Особенности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/>
              </a:rPr>
              <a:t>взаимодействия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/>
              </a:rPr>
              <a:t>педагогического коллектива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/>
              </a:rPr>
              <a:t>с семьями  воспитанников.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39552" y="1124744"/>
          <a:ext cx="7992888" cy="5640726"/>
        </p:xfrm>
        <a:graphic>
          <a:graphicData uri="http://schemas.openxmlformats.org/drawingml/2006/table">
            <a:tbl>
              <a:tblPr firstRow="1" firstCol="1" bandRow="1"/>
              <a:tblGrid>
                <a:gridCol w="3142503"/>
                <a:gridCol w="4850385"/>
              </a:tblGrid>
              <a:tr h="18059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Особенности взаимодействия педагогического коллектива ДОУ с семьями воспитанников.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42750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Цель:</a:t>
                      </a:r>
                      <a:r>
                        <a:rPr lang="ru-RU" sz="1100" dirty="0">
                          <a:effectLst/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 </a:t>
                      </a: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сделать родителей активными участниками педагогического процесса, оказав им помощь в реализации ответственности за воспитание и обучение детей.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4275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Задачи,</a:t>
                      </a: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решаемые в процессе организации взаимодействия педагогического коллектива дошкольного учреждения с родителями воспитанников дошкольного учреждения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764604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Приобщение родителей к участию в жизни детского сада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Изучение и обобщение лучшего опыта семейного воспитания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Возрождение традиций семейного воспитания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Повышение педагогической культуры родителей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2137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Виды взаимоотношений дошкольного учреждения с семьями воспитанников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559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Сотрудничество – это общение «на равных», где никому не принадлежит привилегия указывать, контролировать, оценивать.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Взаимодействие - способ организации совместной деятельности, которая осуществляется на основании социальной перцепции и с помощью общения.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            </a:t>
                      </a: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Основные</a:t>
                      </a:r>
                      <a:r>
                        <a:rPr lang="ru-RU" sz="1100" b="1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принципы в работе с семьями воспитанников: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557611">
                <a:tc gridSpan="2"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открытость </a:t>
                      </a: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детского сада для семьи;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сотрудничество педагогов и родителей в воспитании детей;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создание единой развивающей среды, обеспечивающей единые подходы к развитию личности в семье и детском коллективе.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2137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Функции работы образовательного учреждения с семьей: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2044572">
                <a:tc gridSpan="2">
                  <a:txBody>
                    <a:bodyPr/>
                    <a:lstStyle/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ознакомление родителей с содержанием и методикой учебно-воспитательного процесса;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психолого-педагогическое просвещение;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вовлечение родителей в совместную с детьми и педагогами деятельность; помощь семьям, испытывающим какие-либо трудности; взаимодействие педагогов с общественными организациями родителей – родительский комитет, Совет ДОУ.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рассматривать воспитание и развитие детей не как свод общих приемов, а как искусство диалога с конкретным ребенком и его родителями на основе знаний психологических особенностей возраста, с учетом предшествующего опыта ребенка, его интересов, способностей и трудностей, которые возникли в семье и образовательном учреждении.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восхищаться вместе родителями инициативности и самостоятельности ребенка, способствуя формированию у ребенка уверенности в себе и своих возможностях и вызывая у родителей чувство уважения к себе, как воспитателю свих детей.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регулярно в процессе индивидуального общения с родителями обсуждать все вопросы, связанные с воспитанием и развитием детей.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ru-RU" sz="11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проявлять понимание, деликатность, терпимость и такт, учитывать точку зрения родителей. </a:t>
                      </a:r>
                      <a:endParaRPr lang="ru-RU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25338" marR="25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9093"/>
            <a:ext cx="8640959" cy="4248472"/>
          </a:xfrm>
        </p:spPr>
        <p:txBody>
          <a:bodyPr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Тип: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бюджетное образовательное учреждение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Вид: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сад общеразвивающего вида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учреждения: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общеразвивающего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приоритетным осуществлением деятельности по интеллектуальному и физическому развитию детей,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категория».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Приказ департамента образования и науки Костромской области №1229 от </a:t>
            </a:r>
            <a:endParaRPr lang="ru-RU" sz="1800" dirty="0" smtClean="0">
              <a:solidFill>
                <a:schemeClr val="tx1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    17. 06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2010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Учредитель: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дминистрация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городского округа город Волгореченск Костромской области.  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Российская Федерация, 156 901, Костромская область, город Волгореченск, улица Пионерская, дом 8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Телефон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: 8 (494 53)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5-19-11 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E-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mail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en-US" altLang="ru-RU" sz="1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ds5@volgorechensk.kostroma.gov.ru</a:t>
            </a:r>
            <a:endParaRPr lang="en-US" altLang="ru-RU" sz="18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Адрес сайта в Интернете: </a:t>
            </a:r>
            <a:r>
              <a:rPr lang="en-US" altLang="ru-RU" sz="1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https://ds5.volgorechenskedusys.ru/</a:t>
            </a:r>
            <a:r>
              <a:rPr lang="ru-RU" altLang="en-US" sz="1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</a:t>
            </a:r>
            <a:endParaRPr lang="ru-RU" altLang="en-US" sz="1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146" y="476620"/>
            <a:ext cx="8496944" cy="1296144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b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«общеразвивающего вида городского округа</a:t>
            </a:r>
            <a:b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 Волгореченск Костромской области</a:t>
            </a:r>
            <a:b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«Детский сад № 5 «Улыбка»</a:t>
            </a:r>
            <a:b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291264" cy="930432"/>
          </a:xfrm>
        </p:spPr>
        <p:txBody>
          <a:bodyPr>
            <a:noAutofit/>
          </a:bodyPr>
          <a:lstStyle/>
          <a:p>
            <a:pPr lvl="0"/>
            <a:br>
              <a:rPr lang="en-US" sz="36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Взаимодействия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ДОУ с семьями воспитанников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75895" y="1374775"/>
          <a:ext cx="8710930" cy="5316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2437" y="404700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дошкольного образовательного учреждения города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Волгореченск  «Детский сад №5 «Улыбка»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нормативно- управленческий документ ДОУ, определяющий содержание и организацию образовательной деятельности, а также условия ее реализации. 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252" y="2062424"/>
            <a:ext cx="8524908" cy="5094444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основными нормативно-правовыми документами по дошкольному воспитанию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Федеральный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29.12.2012 273-ФЗ «Об образовании в Российской Федерации»;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1B6FD"/>
              </a:buClr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дошкольного образования (Приказ Министерства образования и науки РФ от 17 октября 2013 г. 1155)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1B6FD"/>
              </a:buClr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дошкольного образования (Приказ Министерства просвещения РФ от 25.11.2022 № 1028 «Об утверждении федеральной образовательной программы дошкольного образования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 (приказ Министерства образования и науки РФ от 30 августа 2013 года 1014 г. Москва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 Санитарно-эпидемиологические требования к устройству, содержанию и организации режима работы дошкольных образовательных организаций» (Утверждены постановлением Главного государственного санитарного врача Российской от 15 мая 2013 года 26 «Об утверждении САНПИН» 2.4.3049-13)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/>
              </a:rPr>
              <a:t>рекомендаций примерной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/>
              </a:rPr>
              <a:t>образовательной программы дошкольного образования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/>
              </a:rPr>
              <a:t> «Детство»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/>
              </a:rPr>
              <a:t>Т.И. Бабаева, А.Г. Гогоберидзе, О.В. Солнцева и др. – СПб.: ООО «Издательство «Детство-Пресс», </a:t>
            </a:r>
            <a:endParaRPr lang="ru-RU" sz="1400" dirty="0" smtClean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психолого-педагогических, кадровых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материально-технических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финансовых условий.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образовательных потребностей воспитанников, запросов родителей (законных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504" y="1484792"/>
            <a:ext cx="19728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Пояснительная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записка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Целевой раздел Программы </a:t>
            </a:r>
            <a:endParaRPr lang="ru-RU" sz="1200" b="1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Цель и задачи реализации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Программы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Принципы и подходы к формированию Программы 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Значимые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реализации Программы характеристики, в том числе характеристики особенностей развития детей раннего и дошкольного возраста 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Планируемые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результаты освоения Программы 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II. Содержательный 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раздел Программы </a:t>
            </a:r>
            <a:endParaRPr lang="ru-RU" sz="1200" b="1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Образовательная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область «Социально-коммуникативное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развитие»</a:t>
            </a: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Образовательная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область «Познавательное развитие» 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Образовательная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область «Речевое развитие» 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Образовательная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область «Художественно-эстетическое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развитие</a:t>
            </a: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Образовательная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область «Физическое развитие» 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Описание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вариативных форм, способов, методов и средств реализации Программы 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Особенности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образовательной деятельности разных видов и культурных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практик.</a:t>
            </a: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Способы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направления поддержки детской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инициативы.</a:t>
            </a: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Особенности взаимодействия педагогического коллектива с семьями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воспитанников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III. </a:t>
            </a:r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раздел </a:t>
            </a:r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Программы</a:t>
            </a:r>
            <a:endParaRPr lang="ru-RU" sz="1200" b="1" dirty="0" smtClean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Материально-техническое обеспечение Программы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.</a:t>
            </a:r>
            <a:endParaRPr lang="en-US" sz="1200" dirty="0">
              <a:solidFill>
                <a:schemeClr val="tx1"/>
              </a:solidFill>
            </a:endParaRPr>
          </a:p>
          <a:p>
            <a:pPr algn="just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Обеспеченность методическими материалами и средствами обучения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воспитания.</a:t>
            </a:r>
            <a:endParaRPr lang="en-US" sz="1200" dirty="0">
              <a:solidFill>
                <a:schemeClr val="tx1"/>
              </a:solidFill>
            </a:endParaRPr>
          </a:p>
          <a:p>
            <a:pPr algn="just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Распорядок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и /или режим дня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.</a:t>
            </a:r>
            <a:endParaRPr lang="en-US" sz="1200" dirty="0">
              <a:solidFill>
                <a:schemeClr val="tx1"/>
              </a:solidFill>
            </a:endParaRPr>
          </a:p>
          <a:p>
            <a:pPr algn="just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Особенности традиционных событий, праздников,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мероприятий.</a:t>
            </a:r>
            <a:endParaRPr lang="en-US" sz="1200" dirty="0">
              <a:solidFill>
                <a:schemeClr val="tx1"/>
              </a:solidFill>
            </a:endParaRPr>
          </a:p>
          <a:p>
            <a:pPr algn="just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Особенности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</a:rPr>
              <a:t>организации развивающей предметно-пространственной среды.</a:t>
            </a:r>
            <a:endParaRPr lang="ru-RU" sz="1200" dirty="0">
              <a:solidFill>
                <a:schemeClr val="tx1"/>
              </a:solidFill>
            </a:endParaRPr>
          </a:p>
          <a:p>
            <a:pPr marL="182880" indent="0" algn="just">
              <a:spcAft>
                <a:spcPts val="0"/>
              </a:spcAft>
              <a:buNone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endParaRPr lang="ru-RU" sz="1000" dirty="0">
              <a:solidFill>
                <a:schemeClr val="tx1"/>
              </a:solidFill>
              <a:latin typeface="Arial" panose="020B0604020202020204"/>
              <a:ea typeface="Times New Roman" panose="02020603050405020304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200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 </a:t>
            </a:r>
            <a:endParaRPr lang="ru-RU" sz="1100" dirty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147248" cy="71440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923" y="194312"/>
            <a:ext cx="8784976" cy="107444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реализации основной общеобразовательной программы дошкольного образования в соответствии с ФГОС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ФООП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ДОдошкольного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 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84784"/>
            <a:ext cx="84249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Calibri" panose="020F0502020204030204"/>
              </a:rPr>
              <a:t>Цель: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26585" y="2060848"/>
            <a:ext cx="8611570" cy="4661356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Задачи</a:t>
            </a:r>
            <a:endParaRPr lang="ru-RU" sz="1400" b="1" dirty="0" smtClean="0">
              <a:solidFill>
                <a:schemeClr val="tx1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охрана и укрепление физического и психического здоровья детей, в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их эмоционального благополучия;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/>
              <a:t> 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84784"/>
            <a:ext cx="8208912" cy="5040560"/>
          </a:xfrm>
        </p:spPr>
        <p:txBody>
          <a:bodyPr>
            <a:normAutofit fontScale="47500" lnSpcReduction="20000"/>
          </a:bodyPr>
          <a:lstStyle/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 smtClean="0">
                <a:latin typeface="Times New Roman" panose="02020603050405020304"/>
              </a:rPr>
              <a:t>Принципы:</a:t>
            </a:r>
            <a:endParaRPr lang="ru-RU" b="1" i="1" dirty="0" smtClean="0">
              <a:latin typeface="Times New Roman" panose="02020603050405020304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полноценное проживание ребёнком всех этапов детства (младенческого, раннего и дошкольного возрастов), обогащение (амплификация) детского развития;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вместе - взрослые);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признание ребёнка полноценным участником (субъектом) образовательных отношений;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поддержка инициативы детей в различных видах деятельности;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сотрудничество ДОО с семьей;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приобщение детей к социокультурным нормам, традициям семьи, общества и государства;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формирование познавательных интересов и познавательных действий ребёнка в различных видах деятельности;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возрастная адекватность дошкольного образования (соответствие условий, требований, методов возрасту и особенностям развития);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учёт этнокультурной ситуации развития детей.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подходами к формированию Программы являются: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подход, предполагающий развитие ребенка в деятельности, включающей такие компоненты как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самоцелеполагание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самопланирование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самоорганизация, самооценка, самоанализ;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интегративный подход, ориентирующий на интеграцию процессов обучения, воспитания и развития в целостный образовательный процесс в интересах развития ребенка;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индивидуальный подход, предписывающий гибкое использование педагогами различных средств, форм и методов по отношению к каждому ребенку;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личностно-ориентированный подход, который предусматривает организацию образовательного процесса на основе признания уникальности личности ребенка и создания условий для ее развития на основе изучения задатков, способностей, интересов, склонностей;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редовый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подход, ориентирующий на использование возможностей внутренней и внешней среды образовательной организации в воспитании и развитии личности ребенка.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858424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  <a:latin typeface="lucida grande"/>
              </a:rPr>
              <a:t>Принципы и подходы к формированию программы</a:t>
            </a:r>
            <a:r>
              <a:rPr lang="ru-RU" dirty="0">
                <a:solidFill>
                  <a:srgbClr val="C00000"/>
                </a:solidFill>
                <a:latin typeface="lucida grande"/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132440" cy="1224136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latin typeface="lucida grande"/>
              </a:rPr>
              <a:t> 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540" y="1185565"/>
            <a:ext cx="7992888" cy="511256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ClrTx/>
            </a:pPr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определяет: </a:t>
            </a:r>
            <a:endParaRPr lang="ru-RU" sz="19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образовательного процесса с учётом ФГОС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ФООП к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дошкольному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образованию;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на основе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/>
              </a:rPr>
              <a:t>п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/>
              </a:rPr>
              <a:t>римерной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/>
              </a:rPr>
              <a:t>образовательной программы дошкольного образования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/>
              </a:rPr>
              <a:t>«Детство» /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/>
              </a:rPr>
              <a:t>Т.И. Бабаева, А.Г. Гогоберидзе, О.В. Солнцева и др. – СПб.: ООО «Издательство «Детство-Пресс»,</a:t>
            </a:r>
            <a:r>
              <a:rPr lang="ru-RU" sz="1600" dirty="0">
                <a:latin typeface="Times New Roman" panose="02020603050405020304"/>
              </a:rPr>
              <a:t> </a:t>
            </a:r>
            <a:endParaRPr lang="ru-RU" sz="1600" dirty="0"/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обеспечивает: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Разностороннее развитие детей в возрасте от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0–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лет с учётом их возрастных и индивидуальных особенностей по основным направлениям развития и образования детей (образовательные области)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 – коммуникативное развитие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Речевое развитие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Художественно – эстетическое развитие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Физическое развитие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учитывает: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воспитанников и их родителей, общественности и социума;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Tx/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Возрастные и индивидуальные особенности контингента детей, воспитывающихся в ДОУ, что необходимо для правильной организации образовательного процесса, как в условиях семьи, так и в условиях детского сада.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48680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63688" y="4081140"/>
          <a:ext cx="5038725" cy="19401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2249589"/>
                <a:gridCol w="2789136"/>
              </a:tblGrid>
              <a:tr h="277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категория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групп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7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 года до 3 лет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7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 3 до 4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7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 4 до 5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7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 5 до 6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7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 6 до 8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158417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lucida grande"/>
              </a:rPr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56895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Значимые характеристики, в том числе характеристики особенностей развития детей раннего и дошкольного возраста.</a:t>
            </a:r>
            <a:endParaRPr lang="ru-RU" sz="2400" dirty="0">
              <a:solidFill>
                <a:srgbClr val="C00000"/>
              </a:solidFill>
              <a:effectLst/>
              <a:latin typeface="Calibri" panose="020F0502020204030204"/>
              <a:ea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9552" y="1773500"/>
            <a:ext cx="7704856" cy="230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Основными участниками реализации программы  являются: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дети дошкольного возраста, родители (законные представители), педагоги.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Кадры.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дошкольном учреждении сформирован педагогически грамотный, работоспособный коллектив.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МБДОУ «Детский сад № 5 «Улыбка» функционируют пять возрастных групп общеразвивающей направленности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8328"/>
            <a:ext cx="8784976" cy="12904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СОСТОИТ: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3102675"/>
            <a:ext cx="3240360" cy="27025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Программа 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724128" y="2780928"/>
            <a:ext cx="2990699" cy="22556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формируемая участниками образовательного процесса 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987824" y="2420888"/>
            <a:ext cx="1656184" cy="108012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лево 7"/>
          <p:cNvSpPr/>
          <p:nvPr/>
        </p:nvSpPr>
        <p:spPr>
          <a:xfrm>
            <a:off x="4139952" y="4653136"/>
            <a:ext cx="2054596" cy="1008112"/>
          </a:xfrm>
          <a:prstGeom prst="leftArrow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22259</Words>
  <Application>WPS Presentation</Application>
  <PresentationFormat>Экран (4:3)</PresentationFormat>
  <Paragraphs>346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7" baseType="lpstr">
      <vt:lpstr>Arial</vt:lpstr>
      <vt:lpstr>SimSun</vt:lpstr>
      <vt:lpstr>Wingdings</vt:lpstr>
      <vt:lpstr>Symbol</vt:lpstr>
      <vt:lpstr>Times New Roman</vt:lpstr>
      <vt:lpstr>Helvetica Neue</vt:lpstr>
      <vt:lpstr>Times New Roman</vt:lpstr>
      <vt:lpstr>MingLiU_HKSCS</vt:lpstr>
      <vt:lpstr>Calibri</vt:lpstr>
      <vt:lpstr>Arial</vt:lpstr>
      <vt:lpstr>lucida grande</vt:lpstr>
      <vt:lpstr>Segoe Print</vt:lpstr>
      <vt:lpstr>Candara</vt:lpstr>
      <vt:lpstr>Microsoft YaHei</vt:lpstr>
      <vt:lpstr>Arial Unicode MS</vt:lpstr>
      <vt:lpstr>Symbol</vt:lpstr>
      <vt:lpstr>Волна</vt:lpstr>
      <vt:lpstr>PowerPoint 演示文稿</vt:lpstr>
      <vt:lpstr>Муниципальное бюджетное дошкольное образовательное учреждение «общеразвивающего вида городского округа город  Волгореченск Костромской области «Детский сад № 5 «Улыбка» </vt:lpstr>
      <vt:lpstr>PowerPoint 演示文稿</vt:lpstr>
      <vt:lpstr>Содержание Программы</vt:lpstr>
      <vt:lpstr>Цели и задачи реализации основной общеобразовательной программы дошкольного образования в соответствии с ФГОС и ФООП ДОдошкольного образования </vt:lpstr>
      <vt:lpstr>Принципы и подходы к формированию программы:</vt:lpstr>
      <vt:lpstr> </vt:lpstr>
      <vt:lpstr> </vt:lpstr>
      <vt:lpstr>ОБРАЗОВАТЕЛЬНАЯ ПРОГРАММА СОСТОИТ:</vt:lpstr>
      <vt:lpstr>Приоритетные направления </vt:lpstr>
      <vt:lpstr>Целевые ориентиры образования в раннем возрасте:</vt:lpstr>
      <vt:lpstr>    Целевые ориентиры на этапе завершения дошкольного образования</vt:lpstr>
      <vt:lpstr>Парциальные программы</vt:lpstr>
      <vt:lpstr>Социально – коммуникативное развитие</vt:lpstr>
      <vt:lpstr>Познавательное развитие</vt:lpstr>
      <vt:lpstr>Речевое развитие</vt:lpstr>
      <vt:lpstr>Художественно - эстетическое развитие</vt:lpstr>
      <vt:lpstr>Физическое развитие</vt:lpstr>
      <vt:lpstr>PowerPoint 演示文稿</vt:lpstr>
      <vt:lpstr> Взаимодействия ДОУ с семьями воспитанников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основной общеобразовательной программы ДОУ</dc:title>
  <dc:creator>User</dc:creator>
  <cp:lastModifiedBy>ulybka2</cp:lastModifiedBy>
  <cp:revision>51</cp:revision>
  <dcterms:created xsi:type="dcterms:W3CDTF">2015-04-16T15:33:00Z</dcterms:created>
  <dcterms:modified xsi:type="dcterms:W3CDTF">2025-08-06T10:48:01Z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86E8D2E88E9D4EC782DE8C413D5FEF81</vt:lpwstr>
  </property>
  <property fmtid="{D5CDD505-2E9C-101B-9397-08002B2CF9AE}" pid="3" name="KSOProductBuildVer">
    <vt:lpwstr>1049-12.2.0.21931</vt:lpwstr>
  </property>
</Properties>
</file>